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Lst>
  <p:sldSz cx="7772400" cy="10896600"/>
  <p:notesSz cx="7023100" cy="10158413"/>
  <p:defaultTextStyle>
    <a:defPPr>
      <a:defRPr lang="ja-JP"/>
    </a:defPPr>
    <a:lvl1pPr marL="0" algn="l" defTabSz="1066412" rtl="0" eaLnBrk="1" latinLnBrk="0" hangingPunct="1">
      <a:defRPr kumimoji="1" sz="2145" kern="1200">
        <a:solidFill>
          <a:schemeClr val="tx1"/>
        </a:solidFill>
        <a:latin typeface="+mn-lt"/>
        <a:ea typeface="+mn-ea"/>
        <a:cs typeface="+mn-cs"/>
      </a:defRPr>
    </a:lvl1pPr>
    <a:lvl2pPr marL="533206" algn="l" defTabSz="1066412" rtl="0" eaLnBrk="1" latinLnBrk="0" hangingPunct="1">
      <a:defRPr kumimoji="1" sz="2145" kern="1200">
        <a:solidFill>
          <a:schemeClr val="tx1"/>
        </a:solidFill>
        <a:latin typeface="+mn-lt"/>
        <a:ea typeface="+mn-ea"/>
        <a:cs typeface="+mn-cs"/>
      </a:defRPr>
    </a:lvl2pPr>
    <a:lvl3pPr marL="1066412" algn="l" defTabSz="1066412" rtl="0" eaLnBrk="1" latinLnBrk="0" hangingPunct="1">
      <a:defRPr kumimoji="1" sz="2145" kern="1200">
        <a:solidFill>
          <a:schemeClr val="tx1"/>
        </a:solidFill>
        <a:latin typeface="+mn-lt"/>
        <a:ea typeface="+mn-ea"/>
        <a:cs typeface="+mn-cs"/>
      </a:defRPr>
    </a:lvl3pPr>
    <a:lvl4pPr marL="1599618" algn="l" defTabSz="1066412" rtl="0" eaLnBrk="1" latinLnBrk="0" hangingPunct="1">
      <a:defRPr kumimoji="1" sz="2145" kern="1200">
        <a:solidFill>
          <a:schemeClr val="tx1"/>
        </a:solidFill>
        <a:latin typeface="+mn-lt"/>
        <a:ea typeface="+mn-ea"/>
        <a:cs typeface="+mn-cs"/>
      </a:defRPr>
    </a:lvl4pPr>
    <a:lvl5pPr marL="2132824" algn="l" defTabSz="1066412" rtl="0" eaLnBrk="1" latinLnBrk="0" hangingPunct="1">
      <a:defRPr kumimoji="1" sz="2145" kern="1200">
        <a:solidFill>
          <a:schemeClr val="tx1"/>
        </a:solidFill>
        <a:latin typeface="+mn-lt"/>
        <a:ea typeface="+mn-ea"/>
        <a:cs typeface="+mn-cs"/>
      </a:defRPr>
    </a:lvl5pPr>
    <a:lvl6pPr marL="2666031" algn="l" defTabSz="1066412" rtl="0" eaLnBrk="1" latinLnBrk="0" hangingPunct="1">
      <a:defRPr kumimoji="1" sz="2145" kern="1200">
        <a:solidFill>
          <a:schemeClr val="tx1"/>
        </a:solidFill>
        <a:latin typeface="+mn-lt"/>
        <a:ea typeface="+mn-ea"/>
        <a:cs typeface="+mn-cs"/>
      </a:defRPr>
    </a:lvl6pPr>
    <a:lvl7pPr marL="3199237" algn="l" defTabSz="1066412" rtl="0" eaLnBrk="1" latinLnBrk="0" hangingPunct="1">
      <a:defRPr kumimoji="1" sz="2145" kern="1200">
        <a:solidFill>
          <a:schemeClr val="tx1"/>
        </a:solidFill>
        <a:latin typeface="+mn-lt"/>
        <a:ea typeface="+mn-ea"/>
        <a:cs typeface="+mn-cs"/>
      </a:defRPr>
    </a:lvl7pPr>
    <a:lvl8pPr marL="3732442" algn="l" defTabSz="1066412" rtl="0" eaLnBrk="1" latinLnBrk="0" hangingPunct="1">
      <a:defRPr kumimoji="1" sz="2145" kern="1200">
        <a:solidFill>
          <a:schemeClr val="tx1"/>
        </a:solidFill>
        <a:latin typeface="+mn-lt"/>
        <a:ea typeface="+mn-ea"/>
        <a:cs typeface="+mn-cs"/>
      </a:defRPr>
    </a:lvl8pPr>
    <a:lvl9pPr marL="4265648" algn="l" defTabSz="1066412" rtl="0" eaLnBrk="1" latinLnBrk="0" hangingPunct="1">
      <a:defRPr kumimoji="1" sz="2145"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4203" userDrawn="1">
          <p15:clr>
            <a:srgbClr val="A4A3A4"/>
          </p15:clr>
        </p15:guide>
        <p15:guide id="2" pos="2448"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CC"/>
    <a:srgbClr val="FFFF99"/>
    <a:srgbClr val="FFFFFF"/>
    <a:srgbClr val="FFCC66"/>
    <a:srgbClr val="FF993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5689" autoAdjust="0"/>
    <p:restoredTop sz="94660"/>
  </p:normalViewPr>
  <p:slideViewPr>
    <p:cSldViewPr>
      <p:cViewPr>
        <p:scale>
          <a:sx n="150" d="100"/>
          <a:sy n="150" d="100"/>
        </p:scale>
        <p:origin x="-390" y="-1686"/>
      </p:cViewPr>
      <p:guideLst>
        <p:guide orient="horz" pos="4203"/>
        <p:guide pos="2448"/>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スライド1">
    <p:spTree>
      <p:nvGrpSpPr>
        <p:cNvPr id="1" name=""/>
        <p:cNvGrpSpPr/>
        <p:nvPr/>
      </p:nvGrpSpPr>
      <p:grpSpPr>
        <a:xfrm>
          <a:off x="0" y="0"/>
          <a:ext cx="0" cy="0"/>
          <a:chOff x="0" y="0"/>
          <a:chExt cx="0" cy="0"/>
        </a:xfrm>
      </p:grpSpPr>
      <p:sp>
        <p:nvSpPr>
          <p:cNvPr id="26" name="図プレースホルダー 11"/>
          <p:cNvSpPr>
            <a:spLocks noGrp="1"/>
          </p:cNvSpPr>
          <p:nvPr>
            <p:ph type="pic" sz="quarter" idx="11" hasCustomPrompt="1"/>
          </p:nvPr>
        </p:nvSpPr>
        <p:spPr>
          <a:xfrm>
            <a:off x="595141" y="444538"/>
            <a:ext cx="2254799" cy="1489144"/>
          </a:xfrm>
          <a:custGeom>
            <a:avLst/>
            <a:gdLst>
              <a:gd name="connsiteX0" fmla="*/ 0 w 1872862"/>
              <a:gd name="connsiteY0" fmla="*/ 0 h 1299018"/>
              <a:gd name="connsiteX1" fmla="*/ 1872862 w 1872862"/>
              <a:gd name="connsiteY1" fmla="*/ 0 h 1299018"/>
              <a:gd name="connsiteX2" fmla="*/ 1872862 w 1872862"/>
              <a:gd name="connsiteY2" fmla="*/ 1299018 h 1299018"/>
              <a:gd name="connsiteX3" fmla="*/ 0 w 1872862"/>
              <a:gd name="connsiteY3" fmla="*/ 1299018 h 1299018"/>
            </a:gdLst>
            <a:ahLst/>
            <a:cxnLst>
              <a:cxn ang="0">
                <a:pos x="connsiteX0" y="connsiteY0"/>
              </a:cxn>
              <a:cxn ang="0">
                <a:pos x="connsiteX1" y="connsiteY1"/>
              </a:cxn>
              <a:cxn ang="0">
                <a:pos x="connsiteX2" y="connsiteY2"/>
              </a:cxn>
              <a:cxn ang="0">
                <a:pos x="connsiteX3" y="connsiteY3"/>
              </a:cxn>
            </a:cxnLst>
            <a:rect l="l" t="t" r="r" b="b"/>
            <a:pathLst>
              <a:path w="1872862" h="1299018">
                <a:moveTo>
                  <a:pt x="0" y="0"/>
                </a:moveTo>
                <a:lnTo>
                  <a:pt x="1872862" y="0"/>
                </a:lnTo>
                <a:lnTo>
                  <a:pt x="1872862" y="1299018"/>
                </a:lnTo>
                <a:lnTo>
                  <a:pt x="0" y="1299018"/>
                </a:lnTo>
                <a:close/>
              </a:path>
            </a:pathLst>
          </a:custGeom>
          <a:solidFill>
            <a:schemeClr val="bg1">
              <a:lumMod val="85000"/>
            </a:schemeClr>
          </a:solidFill>
        </p:spPr>
        <p:txBody>
          <a:bodyPr wrap="square">
            <a:noAutofit/>
          </a:bodyPr>
          <a:lstStyle>
            <a:lvl1pPr marL="0" indent="0" algn="ctr">
              <a:buNone/>
              <a:defRPr sz="1223">
                <a:solidFill>
                  <a:srgbClr val="C00000"/>
                </a:solidFill>
                <a:latin typeface="メイリオ" panose="020B0604030504040204" pitchFamily="50" charset="-128"/>
                <a:ea typeface="メイリオ" panose="020B0604030504040204" pitchFamily="50" charset="-128"/>
              </a:defRPr>
            </a:lvl1pPr>
          </a:lstStyle>
          <a:p>
            <a:r>
              <a:rPr kumimoji="1" lang="ja-JP" altLang="en-US" dirty="0"/>
              <a:t>アイコンをクリックして写真を挿入</a:t>
            </a:r>
          </a:p>
        </p:txBody>
      </p:sp>
      <p:sp>
        <p:nvSpPr>
          <p:cNvPr id="27" name="図プレースホルダー 11"/>
          <p:cNvSpPr>
            <a:spLocks noGrp="1"/>
          </p:cNvSpPr>
          <p:nvPr>
            <p:ph type="pic" sz="quarter" idx="12" hasCustomPrompt="1"/>
          </p:nvPr>
        </p:nvSpPr>
        <p:spPr>
          <a:xfrm>
            <a:off x="595141" y="2105427"/>
            <a:ext cx="2254799" cy="1489144"/>
          </a:xfrm>
          <a:custGeom>
            <a:avLst/>
            <a:gdLst>
              <a:gd name="connsiteX0" fmla="*/ 0 w 1872862"/>
              <a:gd name="connsiteY0" fmla="*/ 0 h 1299018"/>
              <a:gd name="connsiteX1" fmla="*/ 1872862 w 1872862"/>
              <a:gd name="connsiteY1" fmla="*/ 0 h 1299018"/>
              <a:gd name="connsiteX2" fmla="*/ 1872862 w 1872862"/>
              <a:gd name="connsiteY2" fmla="*/ 1299018 h 1299018"/>
              <a:gd name="connsiteX3" fmla="*/ 0 w 1872862"/>
              <a:gd name="connsiteY3" fmla="*/ 1299018 h 1299018"/>
            </a:gdLst>
            <a:ahLst/>
            <a:cxnLst>
              <a:cxn ang="0">
                <a:pos x="connsiteX0" y="connsiteY0"/>
              </a:cxn>
              <a:cxn ang="0">
                <a:pos x="connsiteX1" y="connsiteY1"/>
              </a:cxn>
              <a:cxn ang="0">
                <a:pos x="connsiteX2" y="connsiteY2"/>
              </a:cxn>
              <a:cxn ang="0">
                <a:pos x="connsiteX3" y="connsiteY3"/>
              </a:cxn>
            </a:cxnLst>
            <a:rect l="l" t="t" r="r" b="b"/>
            <a:pathLst>
              <a:path w="1872862" h="1299018">
                <a:moveTo>
                  <a:pt x="0" y="0"/>
                </a:moveTo>
                <a:lnTo>
                  <a:pt x="1872862" y="0"/>
                </a:lnTo>
                <a:lnTo>
                  <a:pt x="1872862" y="1299018"/>
                </a:lnTo>
                <a:lnTo>
                  <a:pt x="0" y="1299018"/>
                </a:lnTo>
                <a:close/>
              </a:path>
            </a:pathLst>
          </a:custGeom>
          <a:solidFill>
            <a:schemeClr val="bg1">
              <a:lumMod val="85000"/>
            </a:schemeClr>
          </a:solidFill>
        </p:spPr>
        <p:txBody>
          <a:bodyPr wrap="square">
            <a:noAutofit/>
          </a:bodyPr>
          <a:lstStyle>
            <a:lvl1pPr marL="0" indent="0" algn="ctr">
              <a:buNone/>
              <a:defRPr sz="1223">
                <a:solidFill>
                  <a:srgbClr val="C00000"/>
                </a:solidFill>
                <a:latin typeface="メイリオ" panose="020B0604030504040204" pitchFamily="50" charset="-128"/>
                <a:ea typeface="メイリオ" panose="020B0604030504040204" pitchFamily="50" charset="-128"/>
              </a:defRPr>
            </a:lvl1pPr>
          </a:lstStyle>
          <a:p>
            <a:r>
              <a:rPr kumimoji="1" lang="ja-JP" altLang="en-US" dirty="0"/>
              <a:t>アイコンをクリックして写真を挿入</a:t>
            </a:r>
          </a:p>
        </p:txBody>
      </p:sp>
      <p:sp>
        <p:nvSpPr>
          <p:cNvPr id="28" name="図プレースホルダー 11"/>
          <p:cNvSpPr>
            <a:spLocks noGrp="1"/>
          </p:cNvSpPr>
          <p:nvPr>
            <p:ph type="pic" sz="quarter" idx="13" hasCustomPrompt="1"/>
          </p:nvPr>
        </p:nvSpPr>
        <p:spPr>
          <a:xfrm>
            <a:off x="595141" y="3766316"/>
            <a:ext cx="2254799" cy="1489144"/>
          </a:xfrm>
          <a:custGeom>
            <a:avLst/>
            <a:gdLst>
              <a:gd name="connsiteX0" fmla="*/ 0 w 1872862"/>
              <a:gd name="connsiteY0" fmla="*/ 0 h 1299018"/>
              <a:gd name="connsiteX1" fmla="*/ 1872862 w 1872862"/>
              <a:gd name="connsiteY1" fmla="*/ 0 h 1299018"/>
              <a:gd name="connsiteX2" fmla="*/ 1872862 w 1872862"/>
              <a:gd name="connsiteY2" fmla="*/ 1299018 h 1299018"/>
              <a:gd name="connsiteX3" fmla="*/ 0 w 1872862"/>
              <a:gd name="connsiteY3" fmla="*/ 1299018 h 1299018"/>
            </a:gdLst>
            <a:ahLst/>
            <a:cxnLst>
              <a:cxn ang="0">
                <a:pos x="connsiteX0" y="connsiteY0"/>
              </a:cxn>
              <a:cxn ang="0">
                <a:pos x="connsiteX1" y="connsiteY1"/>
              </a:cxn>
              <a:cxn ang="0">
                <a:pos x="connsiteX2" y="connsiteY2"/>
              </a:cxn>
              <a:cxn ang="0">
                <a:pos x="connsiteX3" y="connsiteY3"/>
              </a:cxn>
            </a:cxnLst>
            <a:rect l="l" t="t" r="r" b="b"/>
            <a:pathLst>
              <a:path w="1872862" h="1299018">
                <a:moveTo>
                  <a:pt x="0" y="0"/>
                </a:moveTo>
                <a:lnTo>
                  <a:pt x="1872862" y="0"/>
                </a:lnTo>
                <a:lnTo>
                  <a:pt x="1872862" y="1299018"/>
                </a:lnTo>
                <a:lnTo>
                  <a:pt x="0" y="1299018"/>
                </a:lnTo>
                <a:close/>
              </a:path>
            </a:pathLst>
          </a:custGeom>
          <a:solidFill>
            <a:schemeClr val="bg1">
              <a:lumMod val="85000"/>
            </a:schemeClr>
          </a:solidFill>
        </p:spPr>
        <p:txBody>
          <a:bodyPr wrap="square">
            <a:noAutofit/>
          </a:bodyPr>
          <a:lstStyle>
            <a:lvl1pPr marL="0" indent="0" algn="ctr">
              <a:buNone/>
              <a:defRPr sz="1223">
                <a:solidFill>
                  <a:srgbClr val="C00000"/>
                </a:solidFill>
                <a:latin typeface="メイリオ" panose="020B0604030504040204" pitchFamily="50" charset="-128"/>
                <a:ea typeface="メイリオ" panose="020B0604030504040204" pitchFamily="50" charset="-128"/>
              </a:defRPr>
            </a:lvl1pPr>
          </a:lstStyle>
          <a:p>
            <a:r>
              <a:rPr kumimoji="1" lang="ja-JP" altLang="en-US" dirty="0"/>
              <a:t>アイコンをクリックして写真を挿入</a:t>
            </a:r>
          </a:p>
        </p:txBody>
      </p:sp>
    </p:spTree>
    <p:extLst>
      <p:ext uri="{BB962C8B-B14F-4D97-AF65-F5344CB8AC3E}">
        <p14:creationId xmlns:p14="http://schemas.microsoft.com/office/powerpoint/2010/main" val="4353902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白紙">
    <p:spTree>
      <p:nvGrpSpPr>
        <p:cNvPr id="1" name=""/>
        <p:cNvGrpSpPr/>
        <p:nvPr/>
      </p:nvGrpSpPr>
      <p:grpSpPr>
        <a:xfrm>
          <a:off x="0" y="0"/>
          <a:ext cx="0" cy="0"/>
          <a:chOff x="0" y="0"/>
          <a:chExt cx="0" cy="0"/>
        </a:xfrm>
      </p:grpSpPr>
    </p:spTree>
    <p:extLst>
      <p:ext uri="{BB962C8B-B14F-4D97-AF65-F5344CB8AC3E}">
        <p14:creationId xmlns:p14="http://schemas.microsoft.com/office/powerpoint/2010/main" val="1932084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388623" y="436369"/>
            <a:ext cx="6995160" cy="1816101"/>
          </a:xfrm>
          <a:prstGeom prst="rect">
            <a:avLst/>
          </a:prstGeom>
        </p:spPr>
        <p:txBody>
          <a:bodyPr vert="horz" lIns="104306" tIns="52153" rIns="104306" bIns="52153"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388623" y="2542540"/>
            <a:ext cx="6995160" cy="7191253"/>
          </a:xfrm>
          <a:prstGeom prst="rect">
            <a:avLst/>
          </a:prstGeom>
        </p:spPr>
        <p:txBody>
          <a:bodyPr vert="horz" lIns="104306" tIns="52153" rIns="104306" bIns="52153"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388623" y="10099535"/>
            <a:ext cx="1813560" cy="580143"/>
          </a:xfrm>
          <a:prstGeom prst="rect">
            <a:avLst/>
          </a:prstGeom>
        </p:spPr>
        <p:txBody>
          <a:bodyPr vert="horz" lIns="104306" tIns="52153" rIns="104306" bIns="52153" rtlCol="0" anchor="ctr"/>
          <a:lstStyle>
            <a:lvl1pPr algn="l">
              <a:defRPr sz="1427">
                <a:solidFill>
                  <a:schemeClr val="tx1">
                    <a:tint val="75000"/>
                  </a:schemeClr>
                </a:solidFill>
              </a:defRPr>
            </a:lvl1pPr>
          </a:lstStyle>
          <a:p>
            <a:fld id="{20FC897F-CE3A-4736-92E6-65D5859D1260}" type="datetimeFigureOut">
              <a:rPr kumimoji="1" lang="ja-JP" altLang="en-US" smtClean="0"/>
              <a:t>2024/11/28</a:t>
            </a:fld>
            <a:endParaRPr kumimoji="1" lang="ja-JP" altLang="en-US"/>
          </a:p>
        </p:txBody>
      </p:sp>
      <p:sp>
        <p:nvSpPr>
          <p:cNvPr id="5" name="フッター プレースホルダー 4"/>
          <p:cNvSpPr>
            <a:spLocks noGrp="1"/>
          </p:cNvSpPr>
          <p:nvPr>
            <p:ph type="ftr" sz="quarter" idx="3"/>
          </p:nvPr>
        </p:nvSpPr>
        <p:spPr>
          <a:xfrm>
            <a:off x="2655571" y="10099535"/>
            <a:ext cx="2461260" cy="580143"/>
          </a:xfrm>
          <a:prstGeom prst="rect">
            <a:avLst/>
          </a:prstGeom>
        </p:spPr>
        <p:txBody>
          <a:bodyPr vert="horz" lIns="104306" tIns="52153" rIns="104306" bIns="52153" rtlCol="0" anchor="ctr"/>
          <a:lstStyle>
            <a:lvl1pPr algn="ctr">
              <a:defRPr sz="1427">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5570223" y="10099535"/>
            <a:ext cx="1813560" cy="580143"/>
          </a:xfrm>
          <a:prstGeom prst="rect">
            <a:avLst/>
          </a:prstGeom>
        </p:spPr>
        <p:txBody>
          <a:bodyPr vert="horz" lIns="104306" tIns="52153" rIns="104306" bIns="52153" rtlCol="0" anchor="ctr"/>
          <a:lstStyle>
            <a:lvl1pPr algn="r">
              <a:defRPr sz="1427">
                <a:solidFill>
                  <a:schemeClr val="tx1">
                    <a:tint val="75000"/>
                  </a:schemeClr>
                </a:solidFill>
              </a:defRPr>
            </a:lvl1pPr>
          </a:lstStyle>
          <a:p>
            <a:fld id="{C4CAA1B1-98B1-4659-8B76-2AED9F01B7B8}" type="slidenum">
              <a:rPr kumimoji="1" lang="ja-JP" altLang="en-US" smtClean="0"/>
              <a:t>‹#›</a:t>
            </a:fld>
            <a:endParaRPr kumimoji="1" lang="ja-JP" altLang="en-US"/>
          </a:p>
        </p:txBody>
      </p:sp>
    </p:spTree>
    <p:extLst>
      <p:ext uri="{BB962C8B-B14F-4D97-AF65-F5344CB8AC3E}">
        <p14:creationId xmlns:p14="http://schemas.microsoft.com/office/powerpoint/2010/main" val="1268119579"/>
      </p:ext>
    </p:extLst>
  </p:cSld>
  <p:clrMap bg1="lt1" tx1="dk1" bg2="lt2" tx2="dk2" accent1="accent1" accent2="accent2" accent3="accent3" accent4="accent4" accent5="accent5" accent6="accent6" hlink="hlink" folHlink="folHlink"/>
  <p:sldLayoutIdLst>
    <p:sldLayoutId id="2147483649" r:id="rId1"/>
    <p:sldLayoutId id="2147483650" r:id="rId2"/>
  </p:sldLayoutIdLst>
  <p:txStyles>
    <p:titleStyle>
      <a:lvl1pPr algn="ctr" defTabSz="1062924" rtl="0" eaLnBrk="1" latinLnBrk="0" hangingPunct="1">
        <a:spcBef>
          <a:spcPct val="0"/>
        </a:spcBef>
        <a:buNone/>
        <a:defRPr kumimoji="1" sz="5095" kern="1200">
          <a:solidFill>
            <a:schemeClr val="tx1"/>
          </a:solidFill>
          <a:latin typeface="+mj-lt"/>
          <a:ea typeface="+mj-ea"/>
          <a:cs typeface="+mj-cs"/>
        </a:defRPr>
      </a:lvl1pPr>
    </p:titleStyle>
    <p:bodyStyle>
      <a:lvl1pPr marL="398596" indent="-398596" algn="l" defTabSz="1062924" rtl="0" eaLnBrk="1" latinLnBrk="0" hangingPunct="1">
        <a:spcBef>
          <a:spcPct val="20000"/>
        </a:spcBef>
        <a:buFont typeface="Arial" pitchFamily="34" charset="0"/>
        <a:buChar char="•"/>
        <a:defRPr kumimoji="1" sz="3770" kern="1200">
          <a:solidFill>
            <a:schemeClr val="tx1"/>
          </a:solidFill>
          <a:latin typeface="+mn-lt"/>
          <a:ea typeface="+mn-ea"/>
          <a:cs typeface="+mn-cs"/>
        </a:defRPr>
      </a:lvl1pPr>
      <a:lvl2pPr marL="863625" indent="-332163" algn="l" defTabSz="1062924" rtl="0" eaLnBrk="1" latinLnBrk="0" hangingPunct="1">
        <a:spcBef>
          <a:spcPct val="20000"/>
        </a:spcBef>
        <a:buFont typeface="Arial" pitchFamily="34" charset="0"/>
        <a:buChar char="–"/>
        <a:defRPr kumimoji="1" sz="3261" kern="1200">
          <a:solidFill>
            <a:schemeClr val="tx1"/>
          </a:solidFill>
          <a:latin typeface="+mn-lt"/>
          <a:ea typeface="+mn-ea"/>
          <a:cs typeface="+mn-cs"/>
        </a:defRPr>
      </a:lvl2pPr>
      <a:lvl3pPr marL="1328655" indent="-265732" algn="l" defTabSz="1062924" rtl="0" eaLnBrk="1" latinLnBrk="0" hangingPunct="1">
        <a:spcBef>
          <a:spcPct val="20000"/>
        </a:spcBef>
        <a:buFont typeface="Arial" pitchFamily="34" charset="0"/>
        <a:buChar char="•"/>
        <a:defRPr kumimoji="1" sz="2751" kern="1200">
          <a:solidFill>
            <a:schemeClr val="tx1"/>
          </a:solidFill>
          <a:latin typeface="+mn-lt"/>
          <a:ea typeface="+mn-ea"/>
          <a:cs typeface="+mn-cs"/>
        </a:defRPr>
      </a:lvl3pPr>
      <a:lvl4pPr marL="1860116" indent="-265732" algn="l" defTabSz="1062924" rtl="0" eaLnBrk="1" latinLnBrk="0" hangingPunct="1">
        <a:spcBef>
          <a:spcPct val="20000"/>
        </a:spcBef>
        <a:buFont typeface="Arial" pitchFamily="34" charset="0"/>
        <a:buChar char="–"/>
        <a:defRPr kumimoji="1" sz="2344" kern="1200">
          <a:solidFill>
            <a:schemeClr val="tx1"/>
          </a:solidFill>
          <a:latin typeface="+mn-lt"/>
          <a:ea typeface="+mn-ea"/>
          <a:cs typeface="+mn-cs"/>
        </a:defRPr>
      </a:lvl4pPr>
      <a:lvl5pPr marL="2391579" indent="-265732" algn="l" defTabSz="1062924" rtl="0" eaLnBrk="1" latinLnBrk="0" hangingPunct="1">
        <a:spcBef>
          <a:spcPct val="20000"/>
        </a:spcBef>
        <a:buFont typeface="Arial" pitchFamily="34" charset="0"/>
        <a:buChar char="»"/>
        <a:defRPr kumimoji="1" sz="2344" kern="1200">
          <a:solidFill>
            <a:schemeClr val="tx1"/>
          </a:solidFill>
          <a:latin typeface="+mn-lt"/>
          <a:ea typeface="+mn-ea"/>
          <a:cs typeface="+mn-cs"/>
        </a:defRPr>
      </a:lvl5pPr>
      <a:lvl6pPr marL="2923040" indent="-265732" algn="l" defTabSz="1062924" rtl="0" eaLnBrk="1" latinLnBrk="0" hangingPunct="1">
        <a:spcBef>
          <a:spcPct val="20000"/>
        </a:spcBef>
        <a:buFont typeface="Arial" pitchFamily="34" charset="0"/>
        <a:buChar char="•"/>
        <a:defRPr kumimoji="1" sz="2344" kern="1200">
          <a:solidFill>
            <a:schemeClr val="tx1"/>
          </a:solidFill>
          <a:latin typeface="+mn-lt"/>
          <a:ea typeface="+mn-ea"/>
          <a:cs typeface="+mn-cs"/>
        </a:defRPr>
      </a:lvl6pPr>
      <a:lvl7pPr marL="3454502" indent="-265732" algn="l" defTabSz="1062924" rtl="0" eaLnBrk="1" latinLnBrk="0" hangingPunct="1">
        <a:spcBef>
          <a:spcPct val="20000"/>
        </a:spcBef>
        <a:buFont typeface="Arial" pitchFamily="34" charset="0"/>
        <a:buChar char="•"/>
        <a:defRPr kumimoji="1" sz="2344" kern="1200">
          <a:solidFill>
            <a:schemeClr val="tx1"/>
          </a:solidFill>
          <a:latin typeface="+mn-lt"/>
          <a:ea typeface="+mn-ea"/>
          <a:cs typeface="+mn-cs"/>
        </a:defRPr>
      </a:lvl7pPr>
      <a:lvl8pPr marL="3985964" indent="-265732" algn="l" defTabSz="1062924" rtl="0" eaLnBrk="1" latinLnBrk="0" hangingPunct="1">
        <a:spcBef>
          <a:spcPct val="20000"/>
        </a:spcBef>
        <a:buFont typeface="Arial" pitchFamily="34" charset="0"/>
        <a:buChar char="•"/>
        <a:defRPr kumimoji="1" sz="2344" kern="1200">
          <a:solidFill>
            <a:schemeClr val="tx1"/>
          </a:solidFill>
          <a:latin typeface="+mn-lt"/>
          <a:ea typeface="+mn-ea"/>
          <a:cs typeface="+mn-cs"/>
        </a:defRPr>
      </a:lvl8pPr>
      <a:lvl9pPr marL="4517426" indent="-265732" algn="l" defTabSz="1062924" rtl="0" eaLnBrk="1" latinLnBrk="0" hangingPunct="1">
        <a:spcBef>
          <a:spcPct val="20000"/>
        </a:spcBef>
        <a:buFont typeface="Arial" pitchFamily="34" charset="0"/>
        <a:buChar char="•"/>
        <a:defRPr kumimoji="1" sz="2344" kern="1200">
          <a:solidFill>
            <a:schemeClr val="tx1"/>
          </a:solidFill>
          <a:latin typeface="+mn-lt"/>
          <a:ea typeface="+mn-ea"/>
          <a:cs typeface="+mn-cs"/>
        </a:defRPr>
      </a:lvl9pPr>
    </p:bodyStyle>
    <p:otherStyle>
      <a:defPPr>
        <a:defRPr lang="ja-JP"/>
      </a:defPPr>
      <a:lvl1pPr marL="0" algn="l" defTabSz="1062924" rtl="0" eaLnBrk="1" latinLnBrk="0" hangingPunct="1">
        <a:defRPr kumimoji="1" sz="2140" kern="1200">
          <a:solidFill>
            <a:schemeClr val="tx1"/>
          </a:solidFill>
          <a:latin typeface="+mn-lt"/>
          <a:ea typeface="+mn-ea"/>
          <a:cs typeface="+mn-cs"/>
        </a:defRPr>
      </a:lvl1pPr>
      <a:lvl2pPr marL="531461" algn="l" defTabSz="1062924" rtl="0" eaLnBrk="1" latinLnBrk="0" hangingPunct="1">
        <a:defRPr kumimoji="1" sz="2140" kern="1200">
          <a:solidFill>
            <a:schemeClr val="tx1"/>
          </a:solidFill>
          <a:latin typeface="+mn-lt"/>
          <a:ea typeface="+mn-ea"/>
          <a:cs typeface="+mn-cs"/>
        </a:defRPr>
      </a:lvl2pPr>
      <a:lvl3pPr marL="1062924" algn="l" defTabSz="1062924" rtl="0" eaLnBrk="1" latinLnBrk="0" hangingPunct="1">
        <a:defRPr kumimoji="1" sz="2140" kern="1200">
          <a:solidFill>
            <a:schemeClr val="tx1"/>
          </a:solidFill>
          <a:latin typeface="+mn-lt"/>
          <a:ea typeface="+mn-ea"/>
          <a:cs typeface="+mn-cs"/>
        </a:defRPr>
      </a:lvl3pPr>
      <a:lvl4pPr marL="1594385" algn="l" defTabSz="1062924" rtl="0" eaLnBrk="1" latinLnBrk="0" hangingPunct="1">
        <a:defRPr kumimoji="1" sz="2140" kern="1200">
          <a:solidFill>
            <a:schemeClr val="tx1"/>
          </a:solidFill>
          <a:latin typeface="+mn-lt"/>
          <a:ea typeface="+mn-ea"/>
          <a:cs typeface="+mn-cs"/>
        </a:defRPr>
      </a:lvl4pPr>
      <a:lvl5pPr marL="2125847" algn="l" defTabSz="1062924" rtl="0" eaLnBrk="1" latinLnBrk="0" hangingPunct="1">
        <a:defRPr kumimoji="1" sz="2140" kern="1200">
          <a:solidFill>
            <a:schemeClr val="tx1"/>
          </a:solidFill>
          <a:latin typeface="+mn-lt"/>
          <a:ea typeface="+mn-ea"/>
          <a:cs typeface="+mn-cs"/>
        </a:defRPr>
      </a:lvl5pPr>
      <a:lvl6pPr marL="2657308" algn="l" defTabSz="1062924" rtl="0" eaLnBrk="1" latinLnBrk="0" hangingPunct="1">
        <a:defRPr kumimoji="1" sz="2140" kern="1200">
          <a:solidFill>
            <a:schemeClr val="tx1"/>
          </a:solidFill>
          <a:latin typeface="+mn-lt"/>
          <a:ea typeface="+mn-ea"/>
          <a:cs typeface="+mn-cs"/>
        </a:defRPr>
      </a:lvl6pPr>
      <a:lvl7pPr marL="3188771" algn="l" defTabSz="1062924" rtl="0" eaLnBrk="1" latinLnBrk="0" hangingPunct="1">
        <a:defRPr kumimoji="1" sz="2140" kern="1200">
          <a:solidFill>
            <a:schemeClr val="tx1"/>
          </a:solidFill>
          <a:latin typeface="+mn-lt"/>
          <a:ea typeface="+mn-ea"/>
          <a:cs typeface="+mn-cs"/>
        </a:defRPr>
      </a:lvl7pPr>
      <a:lvl8pPr marL="3720232" algn="l" defTabSz="1062924" rtl="0" eaLnBrk="1" latinLnBrk="0" hangingPunct="1">
        <a:defRPr kumimoji="1" sz="2140" kern="1200">
          <a:solidFill>
            <a:schemeClr val="tx1"/>
          </a:solidFill>
          <a:latin typeface="+mn-lt"/>
          <a:ea typeface="+mn-ea"/>
          <a:cs typeface="+mn-cs"/>
        </a:defRPr>
      </a:lvl8pPr>
      <a:lvl9pPr marL="4251694" algn="l" defTabSz="1062924" rtl="0" eaLnBrk="1" latinLnBrk="0" hangingPunct="1">
        <a:defRPr kumimoji="1" sz="214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emf"/><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8" name="図 7">
            <a:extLst>
              <a:ext uri="{FF2B5EF4-FFF2-40B4-BE49-F238E27FC236}">
                <a16:creationId xmlns:a16="http://schemas.microsoft.com/office/drawing/2014/main" id="{76322576-AF5D-6F8B-1A2D-A9963E741E6C}"/>
              </a:ext>
            </a:extLst>
          </p:cNvPr>
          <p:cNvPicPr>
            <a:picLocks noChangeAspect="1"/>
          </p:cNvPicPr>
          <p:nvPr/>
        </p:nvPicPr>
        <p:blipFill>
          <a:blip r:embed="rId2"/>
          <a:stretch>
            <a:fillRect/>
          </a:stretch>
        </p:blipFill>
        <p:spPr>
          <a:xfrm>
            <a:off x="-49800" y="19235"/>
            <a:ext cx="7822200" cy="8549348"/>
          </a:xfrm>
          <a:prstGeom prst="rect">
            <a:avLst/>
          </a:prstGeom>
        </p:spPr>
      </p:pic>
      <p:sp>
        <p:nvSpPr>
          <p:cNvPr id="54" name="正方形/長方形 53">
            <a:extLst>
              <a:ext uri="{FF2B5EF4-FFF2-40B4-BE49-F238E27FC236}">
                <a16:creationId xmlns:a16="http://schemas.microsoft.com/office/drawing/2014/main" id="{9BCACD68-1820-4646-BC89-56DBC91E50FF}"/>
              </a:ext>
            </a:extLst>
          </p:cNvPr>
          <p:cNvSpPr/>
          <p:nvPr/>
        </p:nvSpPr>
        <p:spPr>
          <a:xfrm>
            <a:off x="1871336" y="7956583"/>
            <a:ext cx="5927958" cy="612000"/>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defTabSz="360000"/>
            <a:r>
              <a:rPr kumimoji="1" lang="ja-JP" altLang="en-US" sz="1200" b="1" dirty="0">
                <a:solidFill>
                  <a:srgbClr val="FFFFCC"/>
                </a:solidFill>
                <a:latin typeface="Meiryo UI" panose="020B0604030504040204" pitchFamily="50" charset="-128"/>
                <a:ea typeface="Meiryo UI" panose="020B0604030504040204" pitchFamily="50" charset="-128"/>
              </a:rPr>
              <a:t>お問合せ</a:t>
            </a:r>
            <a:r>
              <a:rPr lang="en-US" altLang="ja-JP" sz="1200" b="1" dirty="0">
                <a:solidFill>
                  <a:srgbClr val="FFFFCC"/>
                </a:solidFill>
                <a:latin typeface="Meiryo UI" panose="020B0604030504040204" pitchFamily="50" charset="-128"/>
                <a:ea typeface="Meiryo UI" panose="020B0604030504040204" pitchFamily="50" charset="-128"/>
              </a:rPr>
              <a:t>	</a:t>
            </a:r>
            <a:r>
              <a:rPr lang="ja-JP" altLang="en-US" sz="1800" b="1" dirty="0">
                <a:solidFill>
                  <a:srgbClr val="FFFFCC"/>
                </a:solidFill>
                <a:latin typeface="Meiryo UI" panose="020B0604030504040204" pitchFamily="50" charset="-128"/>
                <a:ea typeface="Meiryo UI" panose="020B0604030504040204" pitchFamily="50" charset="-128"/>
              </a:rPr>
              <a:t>白河商工会議所</a:t>
            </a:r>
            <a:endParaRPr lang="en-US" altLang="ja-JP" sz="1800" b="1" dirty="0">
              <a:solidFill>
                <a:srgbClr val="FFFFCC"/>
              </a:solidFill>
              <a:latin typeface="Meiryo UI" panose="020B0604030504040204" pitchFamily="50" charset="-128"/>
              <a:ea typeface="Meiryo UI" panose="020B0604030504040204" pitchFamily="50" charset="-128"/>
            </a:endParaRPr>
          </a:p>
          <a:p>
            <a:pPr defTabSz="360000"/>
            <a:r>
              <a:rPr kumimoji="1" lang="ja-JP" altLang="en-US" sz="1200" b="1" dirty="0">
                <a:solidFill>
                  <a:srgbClr val="FFFFCC"/>
                </a:solidFill>
                <a:latin typeface="Meiryo UI" panose="020B0604030504040204" pitchFamily="50" charset="-128"/>
                <a:ea typeface="Meiryo UI" panose="020B0604030504040204" pitchFamily="50" charset="-128"/>
              </a:rPr>
              <a:t>　　　　　　　</a:t>
            </a:r>
            <a:r>
              <a:rPr lang="zh-TW" altLang="en-US" sz="1200" b="1" dirty="0">
                <a:solidFill>
                  <a:srgbClr val="FFFFCC"/>
                </a:solidFill>
                <a:latin typeface="Meiryo UI" panose="020B0604030504040204" pitchFamily="50" charset="-128"/>
                <a:ea typeface="Meiryo UI" panose="020B0604030504040204" pitchFamily="50" charset="-128"/>
              </a:rPr>
              <a:t>〒</a:t>
            </a:r>
            <a:r>
              <a:rPr lang="en-US" altLang="zh-TW" sz="1200" b="1" dirty="0">
                <a:solidFill>
                  <a:srgbClr val="FFFFCC"/>
                </a:solidFill>
                <a:latin typeface="Meiryo UI" panose="020B0604030504040204" pitchFamily="50" charset="-128"/>
                <a:ea typeface="Meiryo UI" panose="020B0604030504040204" pitchFamily="50" charset="-128"/>
              </a:rPr>
              <a:t>961-0957</a:t>
            </a:r>
            <a:r>
              <a:rPr lang="zh-TW" altLang="en-US" sz="1200" b="1" dirty="0">
                <a:solidFill>
                  <a:srgbClr val="FFFFCC"/>
                </a:solidFill>
                <a:latin typeface="Meiryo UI" panose="020B0604030504040204" pitchFamily="50" charset="-128"/>
                <a:ea typeface="Meiryo UI" panose="020B0604030504040204" pitchFamily="50" charset="-128"/>
              </a:rPr>
              <a:t> 白河市道場小路９６－５</a:t>
            </a:r>
            <a:r>
              <a:rPr lang="ja-JP" altLang="en-US" sz="1200" b="1" dirty="0">
                <a:solidFill>
                  <a:srgbClr val="FFFFCC"/>
                </a:solidFill>
                <a:latin typeface="Meiryo UI" panose="020B0604030504040204" pitchFamily="50" charset="-128"/>
                <a:ea typeface="Meiryo UI" panose="020B0604030504040204" pitchFamily="50" charset="-128"/>
              </a:rPr>
              <a:t>　　</a:t>
            </a:r>
            <a:r>
              <a:rPr lang="en-US" altLang="ja-JP" sz="1200" b="1" dirty="0">
                <a:solidFill>
                  <a:srgbClr val="FFFFCC"/>
                </a:solidFill>
                <a:latin typeface="Meiryo UI" panose="020B0604030504040204" pitchFamily="50" charset="-128"/>
                <a:ea typeface="Meiryo UI" panose="020B0604030504040204" pitchFamily="50" charset="-128"/>
              </a:rPr>
              <a:t>TEL</a:t>
            </a:r>
            <a:r>
              <a:rPr lang="ja-JP" altLang="en-US" sz="1200" b="1" dirty="0">
                <a:solidFill>
                  <a:srgbClr val="FFFFCC"/>
                </a:solidFill>
                <a:latin typeface="Meiryo UI" panose="020B0604030504040204" pitchFamily="50" charset="-128"/>
                <a:ea typeface="Meiryo UI" panose="020B0604030504040204" pitchFamily="50" charset="-128"/>
              </a:rPr>
              <a:t>：</a:t>
            </a:r>
            <a:r>
              <a:rPr lang="en-US" altLang="ja-JP" sz="1200" b="1" dirty="0">
                <a:solidFill>
                  <a:srgbClr val="FFFFCC"/>
                </a:solidFill>
                <a:latin typeface="Meiryo UI" panose="020B0604030504040204" pitchFamily="50" charset="-128"/>
                <a:ea typeface="Meiryo UI" panose="020B0604030504040204" pitchFamily="50" charset="-128"/>
              </a:rPr>
              <a:t>0248-23-3101</a:t>
            </a:r>
            <a:endParaRPr kumimoji="1" lang="ja-JP" altLang="en-US" sz="1200" b="1" dirty="0">
              <a:solidFill>
                <a:srgbClr val="FFFFCC"/>
              </a:solidFill>
              <a:latin typeface="Meiryo UI" panose="020B0604030504040204" pitchFamily="50" charset="-128"/>
              <a:ea typeface="Meiryo UI" panose="020B0604030504040204" pitchFamily="50" charset="-128"/>
            </a:endParaRPr>
          </a:p>
        </p:txBody>
      </p:sp>
      <p:sp>
        <p:nvSpPr>
          <p:cNvPr id="10" name="テキスト ボックス 9"/>
          <p:cNvSpPr txBox="1"/>
          <p:nvPr/>
        </p:nvSpPr>
        <p:spPr>
          <a:xfrm>
            <a:off x="283374" y="565769"/>
            <a:ext cx="7931525" cy="1277273"/>
          </a:xfrm>
          <a:prstGeom prst="rect">
            <a:avLst/>
          </a:prstGeom>
          <a:noFill/>
        </p:spPr>
        <p:txBody>
          <a:bodyPr vert="horz" wrap="square" rtlCol="0">
            <a:spAutoFit/>
          </a:bodyPr>
          <a:lstStyle/>
          <a:p>
            <a:pPr>
              <a:spcAft>
                <a:spcPts val="600"/>
              </a:spcAft>
            </a:pPr>
            <a:r>
              <a:rPr lang="ja-JP" altLang="en-US" sz="2400" b="1" dirty="0">
                <a:ln w="9525">
                  <a:solidFill>
                    <a:srgbClr val="00B050"/>
                  </a:solidFill>
                  <a:prstDash val="solid"/>
                </a:ln>
                <a:solidFill>
                  <a:schemeClr val="accent2">
                    <a:lumMod val="40000"/>
                    <a:lumOff val="60000"/>
                  </a:schemeClr>
                </a:solidFill>
                <a:effectLst>
                  <a:outerShdw blurRad="12700" dist="38100" dir="2700000" algn="tl" rotWithShape="0">
                    <a:schemeClr val="accent5">
                      <a:lumMod val="60000"/>
                      <a:lumOff val="40000"/>
                    </a:schemeClr>
                  </a:outerShdw>
                </a:effectLst>
                <a:latin typeface="メイリオ" pitchFamily="50" charset="-128"/>
                <a:ea typeface="メイリオ" pitchFamily="50" charset="-128"/>
              </a:rPr>
              <a:t>この一歩で未来が変わる</a:t>
            </a:r>
            <a:r>
              <a:rPr lang="en-US" altLang="ja-JP" sz="2400" b="1" dirty="0">
                <a:ln w="9525">
                  <a:solidFill>
                    <a:srgbClr val="00B050"/>
                  </a:solidFill>
                  <a:prstDash val="solid"/>
                </a:ln>
                <a:solidFill>
                  <a:schemeClr val="accent2">
                    <a:lumMod val="40000"/>
                    <a:lumOff val="60000"/>
                  </a:schemeClr>
                </a:solidFill>
                <a:effectLst>
                  <a:outerShdw blurRad="12700" dist="38100" dir="2700000" algn="tl" rotWithShape="0">
                    <a:schemeClr val="accent5">
                      <a:lumMod val="60000"/>
                      <a:lumOff val="40000"/>
                    </a:schemeClr>
                  </a:outerShdw>
                </a:effectLst>
                <a:latin typeface="メイリオ" pitchFamily="50" charset="-128"/>
                <a:ea typeface="メイリオ" pitchFamily="50" charset="-128"/>
              </a:rPr>
              <a:t>!?</a:t>
            </a:r>
          </a:p>
          <a:p>
            <a:pPr algn="ctr"/>
            <a:r>
              <a:rPr lang="ja-JP" altLang="en-US" sz="4800" b="1" dirty="0">
                <a:ln w="9525">
                  <a:solidFill>
                    <a:srgbClr val="00B050"/>
                  </a:solidFill>
                  <a:prstDash val="solid"/>
                </a:ln>
                <a:solidFill>
                  <a:schemeClr val="accent1">
                    <a:lumMod val="60000"/>
                    <a:lumOff val="40000"/>
                  </a:schemeClr>
                </a:solidFill>
                <a:effectLst>
                  <a:outerShdw blurRad="12700" dist="38100" dir="2700000" algn="tl" rotWithShape="0">
                    <a:schemeClr val="accent5">
                      <a:lumMod val="60000"/>
                      <a:lumOff val="40000"/>
                    </a:schemeClr>
                  </a:outerShdw>
                </a:effectLst>
                <a:latin typeface="メイリオ" pitchFamily="50" charset="-128"/>
                <a:ea typeface="メイリオ" pitchFamily="50" charset="-128"/>
              </a:rPr>
              <a:t>事業計画策定</a:t>
            </a:r>
            <a:r>
              <a:rPr lang="ja-JP" altLang="en-US" sz="3600" b="1" dirty="0">
                <a:solidFill>
                  <a:sysClr val="windowText" lastClr="000000"/>
                </a:solidFill>
                <a:latin typeface="メイリオ" pitchFamily="50" charset="-128"/>
                <a:ea typeface="メイリオ" pitchFamily="50" charset="-128"/>
              </a:rPr>
              <a:t>セミナー</a:t>
            </a:r>
          </a:p>
        </p:txBody>
      </p:sp>
      <p:sp>
        <p:nvSpPr>
          <p:cNvPr id="21" name="正方形/長方形 20">
            <a:extLst>
              <a:ext uri="{FF2B5EF4-FFF2-40B4-BE49-F238E27FC236}">
                <a16:creationId xmlns:a16="http://schemas.microsoft.com/office/drawing/2014/main" id="{044A7E96-3229-41C6-84B6-E6F5E9F16629}"/>
              </a:ext>
            </a:extLst>
          </p:cNvPr>
          <p:cNvSpPr/>
          <p:nvPr/>
        </p:nvSpPr>
        <p:spPr>
          <a:xfrm>
            <a:off x="-249804" y="5575841"/>
            <a:ext cx="4680000" cy="210470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2081"/>
          </a:p>
        </p:txBody>
      </p:sp>
      <p:sp>
        <p:nvSpPr>
          <p:cNvPr id="58" name="テキスト ボックス 57">
            <a:extLst>
              <a:ext uri="{FF2B5EF4-FFF2-40B4-BE49-F238E27FC236}">
                <a16:creationId xmlns:a16="http://schemas.microsoft.com/office/drawing/2014/main" id="{3461D1A1-BF66-452E-97C5-928D42D769A5}"/>
              </a:ext>
            </a:extLst>
          </p:cNvPr>
          <p:cNvSpPr txBox="1"/>
          <p:nvPr/>
        </p:nvSpPr>
        <p:spPr>
          <a:xfrm>
            <a:off x="2446200" y="8619347"/>
            <a:ext cx="2880000" cy="467040"/>
          </a:xfrm>
          <a:prstGeom prst="rect">
            <a:avLst/>
          </a:prstGeom>
          <a:noFill/>
        </p:spPr>
        <p:txBody>
          <a:bodyPr wrap="square" rtlCol="0">
            <a:spAutoFit/>
          </a:bodyPr>
          <a:lstStyle/>
          <a:p>
            <a:pPr algn="ctr"/>
            <a:r>
              <a:rPr lang="ja-JP" altLang="en-US" sz="1189" spc="44" dirty="0">
                <a:latin typeface="メイリオ" panose="020B0604030504040204" pitchFamily="50" charset="-128"/>
                <a:ea typeface="メイリオ" panose="020B0604030504040204" pitchFamily="50" charset="-128"/>
              </a:rPr>
              <a:t>事業計画策定セミナー</a:t>
            </a:r>
            <a:endParaRPr lang="en-US" altLang="ja-JP" sz="1189" spc="44" dirty="0">
              <a:latin typeface="メイリオ" panose="020B0604030504040204" pitchFamily="50" charset="-128"/>
              <a:ea typeface="メイリオ" panose="020B0604030504040204" pitchFamily="50" charset="-128"/>
            </a:endParaRPr>
          </a:p>
          <a:p>
            <a:pPr algn="ctr"/>
            <a:r>
              <a:rPr lang="ja-JP" altLang="en-US" sz="1189" spc="44" dirty="0">
                <a:latin typeface="メイリオ" panose="020B0604030504040204" pitchFamily="50" charset="-128"/>
                <a:ea typeface="メイリオ" panose="020B0604030504040204" pitchFamily="50" charset="-128"/>
              </a:rPr>
              <a:t>受講申込書</a:t>
            </a:r>
          </a:p>
        </p:txBody>
      </p:sp>
      <p:sp>
        <p:nvSpPr>
          <p:cNvPr id="59" name="テキスト ボックス 58">
            <a:extLst>
              <a:ext uri="{FF2B5EF4-FFF2-40B4-BE49-F238E27FC236}">
                <a16:creationId xmlns:a16="http://schemas.microsoft.com/office/drawing/2014/main" id="{562DC356-1EF7-4F39-95E1-0CE092D25FCC}"/>
              </a:ext>
            </a:extLst>
          </p:cNvPr>
          <p:cNvSpPr txBox="1"/>
          <p:nvPr/>
        </p:nvSpPr>
        <p:spPr>
          <a:xfrm>
            <a:off x="283374" y="8574858"/>
            <a:ext cx="2594714" cy="488788"/>
          </a:xfrm>
          <a:prstGeom prst="rect">
            <a:avLst/>
          </a:prstGeom>
          <a:noFill/>
        </p:spPr>
        <p:txBody>
          <a:bodyPr wrap="square" rtlCol="0">
            <a:spAutoFit/>
          </a:bodyPr>
          <a:lstStyle/>
          <a:p>
            <a:r>
              <a:rPr lang="ja-JP" altLang="en-US" sz="1387" spc="44" dirty="0">
                <a:latin typeface="メイリオ" panose="020B0604030504040204" pitchFamily="50" charset="-128"/>
                <a:ea typeface="メイリオ" panose="020B0604030504040204" pitchFamily="50" charset="-128"/>
              </a:rPr>
              <a:t>白河商工会議所</a:t>
            </a:r>
            <a:r>
              <a:rPr lang="ja-JP" altLang="en-US" sz="1090" spc="44" dirty="0">
                <a:latin typeface="メイリオ" panose="020B0604030504040204" pitchFamily="50" charset="-128"/>
                <a:ea typeface="メイリオ" panose="020B0604030504040204" pitchFamily="50" charset="-128"/>
              </a:rPr>
              <a:t>行</a:t>
            </a:r>
            <a:endParaRPr lang="en-US" altLang="ja-JP" sz="1090" spc="44" dirty="0">
              <a:latin typeface="メイリオ" panose="020B0604030504040204" pitchFamily="50" charset="-128"/>
              <a:ea typeface="メイリオ" panose="020B0604030504040204" pitchFamily="50" charset="-128"/>
            </a:endParaRPr>
          </a:p>
          <a:p>
            <a:r>
              <a:rPr lang="en-US" altLang="ja-JP" sz="1189" b="1" spc="44" dirty="0">
                <a:latin typeface="メイリオ" panose="020B0604030504040204" pitchFamily="50" charset="-128"/>
                <a:ea typeface="メイリオ" panose="020B0604030504040204" pitchFamily="50" charset="-128"/>
              </a:rPr>
              <a:t>FAX:0248-22-1300</a:t>
            </a:r>
            <a:endParaRPr lang="ja-JP" altLang="en-US" sz="1387" b="1" spc="44" dirty="0">
              <a:latin typeface="メイリオ" panose="020B0604030504040204" pitchFamily="50" charset="-128"/>
              <a:ea typeface="メイリオ" panose="020B0604030504040204" pitchFamily="50" charset="-128"/>
            </a:endParaRPr>
          </a:p>
        </p:txBody>
      </p:sp>
      <p:sp>
        <p:nvSpPr>
          <p:cNvPr id="60" name="正方形/長方形 3">
            <a:extLst>
              <a:ext uri="{FF2B5EF4-FFF2-40B4-BE49-F238E27FC236}">
                <a16:creationId xmlns:a16="http://schemas.microsoft.com/office/drawing/2014/main" id="{7BF5CD87-F343-49F7-B438-935AE31D5362}"/>
              </a:ext>
            </a:extLst>
          </p:cNvPr>
          <p:cNvSpPr>
            <a:spLocks noChangeArrowheads="1"/>
          </p:cNvSpPr>
          <p:nvPr/>
        </p:nvSpPr>
        <p:spPr bwMode="auto">
          <a:xfrm>
            <a:off x="358879" y="10632876"/>
            <a:ext cx="7110525" cy="237114"/>
          </a:xfrm>
          <a:prstGeom prst="rect">
            <a:avLst/>
          </a:prstGeom>
          <a:noFill/>
          <a:ln>
            <a:noFill/>
          </a:ln>
        </p:spPr>
        <p:txBody>
          <a:bodyPr wrap="squar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r">
              <a:lnSpc>
                <a:spcPct val="120000"/>
              </a:lnSpc>
            </a:pPr>
            <a:r>
              <a:rPr lang="ja-JP" altLang="en-US" sz="793" dirty="0">
                <a:solidFill>
                  <a:srgbClr val="000000"/>
                </a:solidFill>
                <a:latin typeface="メイリオ" panose="020B0604030504040204" pitchFamily="50" charset="-128"/>
                <a:ea typeface="メイリオ" panose="020B0604030504040204" pitchFamily="50" charset="-128"/>
              </a:rPr>
              <a:t>＊ご記入いただきました個人情報は慎重に取り扱い、本セミナーの運営・管理、その他情報提供のみに使用いたします。</a:t>
            </a:r>
          </a:p>
        </p:txBody>
      </p:sp>
      <p:sp>
        <p:nvSpPr>
          <p:cNvPr id="49" name="テキスト ボックス 48">
            <a:extLst>
              <a:ext uri="{FF2B5EF4-FFF2-40B4-BE49-F238E27FC236}">
                <a16:creationId xmlns:a16="http://schemas.microsoft.com/office/drawing/2014/main" id="{3E0C02FB-7997-42F9-8952-F019134D390F}"/>
              </a:ext>
            </a:extLst>
          </p:cNvPr>
          <p:cNvSpPr txBox="1"/>
          <p:nvPr/>
        </p:nvSpPr>
        <p:spPr>
          <a:xfrm>
            <a:off x="4606314" y="6236905"/>
            <a:ext cx="3139176" cy="1488613"/>
          </a:xfrm>
          <a:prstGeom prst="rect">
            <a:avLst/>
          </a:prstGeom>
          <a:noFill/>
        </p:spPr>
        <p:txBody>
          <a:bodyPr wrap="square" rtlCol="0">
            <a:spAutoFit/>
          </a:bodyPr>
          <a:lstStyle/>
          <a:p>
            <a:pPr defTabSz="178367">
              <a:lnSpc>
                <a:spcPct val="150000"/>
              </a:lnSpc>
              <a:spcAft>
                <a:spcPts val="396"/>
              </a:spcAft>
            </a:pPr>
            <a:r>
              <a:rPr lang="ja-JP" altLang="en-US" sz="1200" b="1" dirty="0">
                <a:solidFill>
                  <a:srgbClr val="00B050"/>
                </a:solidFill>
                <a:latin typeface="Meiryo UI" panose="020B0604030504040204" pitchFamily="50" charset="-128"/>
                <a:ea typeface="Meiryo UI" panose="020B0604030504040204" pitchFamily="50" charset="-128"/>
              </a:rPr>
              <a:t>◆会場</a:t>
            </a:r>
            <a:r>
              <a:rPr lang="en-US" altLang="ja-JP" sz="1387" dirty="0">
                <a:latin typeface="Meiryo UI" panose="020B0604030504040204" pitchFamily="50" charset="-128"/>
                <a:ea typeface="Meiryo UI" panose="020B0604030504040204" pitchFamily="50" charset="-128"/>
              </a:rPr>
              <a:t>	</a:t>
            </a:r>
            <a:r>
              <a:rPr lang="ja-JP" altLang="en-US" sz="1600" b="1" dirty="0">
                <a:latin typeface="Meiryo UI" panose="020B0604030504040204" pitchFamily="50" charset="-128"/>
                <a:ea typeface="Meiryo UI" panose="020B0604030504040204" pitchFamily="50" charset="-128"/>
              </a:rPr>
              <a:t>白河商工会議所</a:t>
            </a:r>
            <a:endParaRPr lang="en-US" altLang="ja-JP" sz="1600" b="1" dirty="0">
              <a:latin typeface="Meiryo UI" panose="020B0604030504040204" pitchFamily="50" charset="-128"/>
              <a:ea typeface="Meiryo UI" panose="020B0604030504040204" pitchFamily="50" charset="-128"/>
            </a:endParaRPr>
          </a:p>
          <a:p>
            <a:pPr defTabSz="178367">
              <a:lnSpc>
                <a:spcPct val="150000"/>
              </a:lnSpc>
              <a:spcAft>
                <a:spcPts val="396"/>
              </a:spcAft>
            </a:pPr>
            <a:r>
              <a:rPr lang="ja-JP" altLang="en-US" sz="1200" b="1" dirty="0">
                <a:solidFill>
                  <a:srgbClr val="00B050"/>
                </a:solidFill>
                <a:latin typeface="Meiryo UI" panose="020B0604030504040204" pitchFamily="50" charset="-128"/>
                <a:ea typeface="Meiryo UI" panose="020B0604030504040204" pitchFamily="50" charset="-128"/>
              </a:rPr>
              <a:t>◆対象</a:t>
            </a:r>
            <a:r>
              <a:rPr lang="en-US" altLang="ja-JP" sz="1387" dirty="0">
                <a:latin typeface="Meiryo UI" panose="020B0604030504040204" pitchFamily="50" charset="-128"/>
                <a:ea typeface="Meiryo UI" panose="020B0604030504040204" pitchFamily="50" charset="-128"/>
              </a:rPr>
              <a:t>	</a:t>
            </a:r>
            <a:r>
              <a:rPr lang="ja-JP" altLang="en-US" sz="1400" dirty="0">
                <a:latin typeface="Meiryo UI" panose="020B0604030504040204" pitchFamily="50" charset="-128"/>
                <a:ea typeface="Meiryo UI" panose="020B0604030504040204" pitchFamily="50" charset="-128"/>
              </a:rPr>
              <a:t>小規模事業・中小企業の経営者</a:t>
            </a:r>
            <a:r>
              <a:rPr lang="en-US" altLang="ja-JP" sz="1400" dirty="0">
                <a:latin typeface="Meiryo UI" panose="020B0604030504040204" pitchFamily="50" charset="-128"/>
                <a:ea typeface="Meiryo UI" panose="020B0604030504040204" pitchFamily="50" charset="-128"/>
              </a:rPr>
              <a:t>			</a:t>
            </a:r>
            <a:r>
              <a:rPr lang="ja-JP" altLang="en-US" sz="1400" dirty="0">
                <a:latin typeface="Meiryo UI" panose="020B0604030504040204" pitchFamily="50" charset="-128"/>
                <a:ea typeface="Meiryo UI" panose="020B0604030504040204" pitchFamily="50" charset="-128"/>
              </a:rPr>
              <a:t>事業後継者 等  どなた様でも</a:t>
            </a:r>
            <a:endParaRPr lang="en-US" altLang="ja-JP" sz="1400" dirty="0">
              <a:latin typeface="Meiryo UI" panose="020B0604030504040204" pitchFamily="50" charset="-128"/>
              <a:ea typeface="Meiryo UI" panose="020B0604030504040204" pitchFamily="50" charset="-128"/>
            </a:endParaRPr>
          </a:p>
          <a:p>
            <a:pPr defTabSz="178367">
              <a:lnSpc>
                <a:spcPct val="150000"/>
              </a:lnSpc>
              <a:spcAft>
                <a:spcPts val="396"/>
              </a:spcAft>
            </a:pPr>
            <a:r>
              <a:rPr lang="ja-JP" altLang="en-US" sz="1200" b="1" dirty="0">
                <a:solidFill>
                  <a:srgbClr val="00B050"/>
                </a:solidFill>
                <a:latin typeface="Meiryo UI" panose="020B0604030504040204" pitchFamily="50" charset="-128"/>
                <a:ea typeface="Meiryo UI" panose="020B0604030504040204" pitchFamily="50" charset="-128"/>
              </a:rPr>
              <a:t>◆定員</a:t>
            </a:r>
            <a:r>
              <a:rPr lang="en-US" altLang="ja-JP" sz="1387" dirty="0">
                <a:latin typeface="Meiryo UI" panose="020B0604030504040204" pitchFamily="50" charset="-128"/>
                <a:ea typeface="Meiryo UI" panose="020B0604030504040204" pitchFamily="50" charset="-128"/>
              </a:rPr>
              <a:t>		</a:t>
            </a:r>
            <a:r>
              <a:rPr lang="ja-JP" altLang="en-US" sz="1400" dirty="0">
                <a:latin typeface="Meiryo UI" panose="020B0604030504040204" pitchFamily="50" charset="-128"/>
                <a:ea typeface="Meiryo UI" panose="020B0604030504040204" pitchFamily="50" charset="-128"/>
              </a:rPr>
              <a:t>１５名</a:t>
            </a:r>
          </a:p>
        </p:txBody>
      </p:sp>
      <p:sp>
        <p:nvSpPr>
          <p:cNvPr id="61" name="テキスト ボックス 5">
            <a:extLst>
              <a:ext uri="{FF2B5EF4-FFF2-40B4-BE49-F238E27FC236}">
                <a16:creationId xmlns:a16="http://schemas.microsoft.com/office/drawing/2014/main" id="{52E9777E-FB93-403C-BA17-593E825BF905}"/>
              </a:ext>
            </a:extLst>
          </p:cNvPr>
          <p:cNvSpPr txBox="1">
            <a:spLocks noChangeArrowheads="1"/>
          </p:cNvSpPr>
          <p:nvPr/>
        </p:nvSpPr>
        <p:spPr bwMode="auto">
          <a:xfrm>
            <a:off x="213976" y="7985584"/>
            <a:ext cx="1656000" cy="5539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ja-JP" altLang="en-US" sz="1000" b="1" dirty="0">
                <a:solidFill>
                  <a:schemeClr val="accent2">
                    <a:lumMod val="50000"/>
                  </a:schemeClr>
                </a:solidFill>
                <a:latin typeface="メイリオ" panose="020B0604030504040204" pitchFamily="50" charset="-128"/>
                <a:ea typeface="メイリオ" panose="020B0604030504040204" pitchFamily="50" charset="-128"/>
              </a:rPr>
              <a:t>下記申込書をご記入の上、切り取らずにこのまま</a:t>
            </a:r>
            <a:r>
              <a:rPr lang="en-US" altLang="ja-JP" sz="1000" b="1" dirty="0">
                <a:solidFill>
                  <a:schemeClr val="accent2">
                    <a:lumMod val="50000"/>
                  </a:schemeClr>
                </a:solidFill>
                <a:latin typeface="メイリオ" panose="020B0604030504040204" pitchFamily="50" charset="-128"/>
                <a:ea typeface="メイリオ" panose="020B0604030504040204" pitchFamily="50" charset="-128"/>
              </a:rPr>
              <a:t>FAX</a:t>
            </a:r>
            <a:r>
              <a:rPr lang="ja-JP" altLang="en-US" sz="1000" b="1" dirty="0">
                <a:solidFill>
                  <a:schemeClr val="accent2">
                    <a:lumMod val="50000"/>
                  </a:schemeClr>
                </a:solidFill>
                <a:latin typeface="メイリオ" panose="020B0604030504040204" pitchFamily="50" charset="-128"/>
                <a:ea typeface="メイリオ" panose="020B0604030504040204" pitchFamily="50" charset="-128"/>
              </a:rPr>
              <a:t>にてお送りください。</a:t>
            </a:r>
            <a:endParaRPr lang="en-US" altLang="ja-JP" sz="1000" b="1" dirty="0">
              <a:solidFill>
                <a:schemeClr val="accent2">
                  <a:lumMod val="50000"/>
                </a:schemeClr>
              </a:solidFill>
              <a:latin typeface="メイリオ" panose="020B0604030504040204" pitchFamily="50" charset="-128"/>
              <a:ea typeface="メイリオ" panose="020B0604030504040204" pitchFamily="50" charset="-128"/>
            </a:endParaRPr>
          </a:p>
        </p:txBody>
      </p:sp>
      <p:sp>
        <p:nvSpPr>
          <p:cNvPr id="66" name="テキスト ボックス 65">
            <a:extLst>
              <a:ext uri="{FF2B5EF4-FFF2-40B4-BE49-F238E27FC236}">
                <a16:creationId xmlns:a16="http://schemas.microsoft.com/office/drawing/2014/main" id="{4D2115CC-279E-4544-BBD6-B95400DF6C11}"/>
              </a:ext>
            </a:extLst>
          </p:cNvPr>
          <p:cNvSpPr txBox="1"/>
          <p:nvPr/>
        </p:nvSpPr>
        <p:spPr>
          <a:xfrm>
            <a:off x="645840" y="6147357"/>
            <a:ext cx="4462100" cy="597087"/>
          </a:xfrm>
          <a:prstGeom prst="rect">
            <a:avLst/>
          </a:prstGeom>
          <a:noFill/>
        </p:spPr>
        <p:txBody>
          <a:bodyPr wrap="square" rtlCol="0">
            <a:spAutoFit/>
          </a:bodyPr>
          <a:lstStyle/>
          <a:p>
            <a:pPr defTabSz="178367">
              <a:lnSpc>
                <a:spcPct val="120000"/>
              </a:lnSpc>
            </a:pPr>
            <a:r>
              <a:rPr lang="ja-JP" altLang="en-US" sz="1200" b="1" dirty="0">
                <a:solidFill>
                  <a:srgbClr val="00B050"/>
                </a:solidFill>
                <a:latin typeface="Meiryo UI" panose="020B0604030504040204" pitchFamily="50" charset="-128"/>
                <a:ea typeface="Meiryo UI" panose="020B0604030504040204" pitchFamily="50" charset="-128"/>
              </a:rPr>
              <a:t>◆講師</a:t>
            </a:r>
            <a:r>
              <a:rPr lang="ja-JP" altLang="en-US" sz="1189" dirty="0">
                <a:latin typeface="Meiryo UI" panose="020B0604030504040204" pitchFamily="50" charset="-128"/>
                <a:ea typeface="Meiryo UI" panose="020B0604030504040204" pitchFamily="50" charset="-128"/>
              </a:rPr>
              <a:t>　</a:t>
            </a:r>
            <a:r>
              <a:rPr lang="en-US" altLang="ja-JP" sz="990" b="1" dirty="0">
                <a:latin typeface="メイリオ" panose="020B0604030504040204" pitchFamily="50" charset="-128"/>
                <a:ea typeface="メイリオ" panose="020B0604030504040204" pitchFamily="50" charset="-128"/>
              </a:rPr>
              <a:t>	</a:t>
            </a:r>
            <a:r>
              <a:rPr lang="ja-JP" altLang="en-US" sz="1100" b="1" dirty="0">
                <a:latin typeface="メイリオ" panose="020B0604030504040204" pitchFamily="50" charset="-128"/>
                <a:ea typeface="メイリオ" panose="020B0604030504040204" pitchFamily="50" charset="-128"/>
              </a:rPr>
              <a:t>株式会社エイチ・エーエル</a:t>
            </a:r>
            <a:endParaRPr lang="en-US" altLang="ja-JP" sz="1100" b="1" dirty="0">
              <a:latin typeface="メイリオ" panose="020B0604030504040204" pitchFamily="50" charset="-128"/>
              <a:ea typeface="メイリオ" panose="020B0604030504040204" pitchFamily="50" charset="-128"/>
            </a:endParaRPr>
          </a:p>
          <a:p>
            <a:pPr defTabSz="178367">
              <a:lnSpc>
                <a:spcPct val="120000"/>
              </a:lnSpc>
            </a:pPr>
            <a:r>
              <a:rPr lang="en-US" altLang="ja-JP" sz="1600" b="1" dirty="0">
                <a:latin typeface="メイリオ" panose="020B0604030504040204" pitchFamily="50" charset="-128"/>
                <a:ea typeface="メイリオ" panose="020B0604030504040204" pitchFamily="50" charset="-128"/>
              </a:rPr>
              <a:t>				</a:t>
            </a:r>
            <a:r>
              <a:rPr lang="ja-JP" altLang="en-US" sz="1600" b="1" dirty="0">
                <a:latin typeface="メイリオ" panose="020B0604030504040204" pitchFamily="50" charset="-128"/>
                <a:ea typeface="メイリオ" panose="020B0604030504040204" pitchFamily="50" charset="-128"/>
              </a:rPr>
              <a:t>金子 典正　</a:t>
            </a:r>
            <a:r>
              <a:rPr lang="ja-JP" altLang="en-US" sz="900" b="1" dirty="0">
                <a:latin typeface="メイリオ" panose="020B0604030504040204" pitchFamily="50" charset="-128"/>
                <a:ea typeface="メイリオ" panose="020B0604030504040204" pitchFamily="50" charset="-128"/>
              </a:rPr>
              <a:t>かねこ のりまさ</a:t>
            </a:r>
            <a:r>
              <a:rPr lang="ja-JP" altLang="en-US" sz="1000" b="1" dirty="0">
                <a:latin typeface="メイリオ" panose="020B0604030504040204" pitchFamily="50" charset="-128"/>
                <a:ea typeface="メイリオ" panose="020B0604030504040204" pitchFamily="50" charset="-128"/>
              </a:rPr>
              <a:t>（中小企業診断士）</a:t>
            </a:r>
          </a:p>
        </p:txBody>
      </p:sp>
      <p:sp>
        <p:nvSpPr>
          <p:cNvPr id="68" name="テキスト ボックス 67">
            <a:extLst>
              <a:ext uri="{FF2B5EF4-FFF2-40B4-BE49-F238E27FC236}">
                <a16:creationId xmlns:a16="http://schemas.microsoft.com/office/drawing/2014/main" id="{BC7B3CDA-DFB0-4F1B-999D-9909CC841649}"/>
              </a:ext>
            </a:extLst>
          </p:cNvPr>
          <p:cNvSpPr txBox="1"/>
          <p:nvPr/>
        </p:nvSpPr>
        <p:spPr bwMode="auto">
          <a:xfrm>
            <a:off x="213792" y="218138"/>
            <a:ext cx="3060000" cy="261610"/>
          </a:xfrm>
          <a:prstGeom prst="rect">
            <a:avLst/>
          </a:prstGeom>
          <a:noFill/>
          <a:ln>
            <a:noFill/>
          </a:ln>
        </p:spPr>
        <p:txBody>
          <a:bodyPr wrap="square" rtlCol="0">
            <a:spAutoFit/>
          </a:bodyPr>
          <a:lstStyle/>
          <a:p>
            <a:r>
              <a:rPr lang="zh-TW" altLang="en-US" sz="1100" dirty="0">
                <a:latin typeface="Meiryo UI" panose="020B0604030504040204" pitchFamily="50" charset="-128"/>
                <a:ea typeface="Meiryo UI" panose="020B0604030504040204" pitchFamily="50" charset="-128"/>
              </a:rPr>
              <a:t>令和</a:t>
            </a:r>
            <a:r>
              <a:rPr lang="ja-JP" altLang="en-US" sz="1100" dirty="0">
                <a:latin typeface="Meiryo UI" panose="020B0604030504040204" pitchFamily="50" charset="-128"/>
                <a:ea typeface="Meiryo UI" panose="020B0604030504040204" pitchFamily="50" charset="-128"/>
              </a:rPr>
              <a:t>６</a:t>
            </a:r>
            <a:r>
              <a:rPr lang="zh-TW" altLang="en-US" sz="1100" dirty="0">
                <a:latin typeface="Meiryo UI" panose="020B0604030504040204" pitchFamily="50" charset="-128"/>
                <a:ea typeface="Meiryo UI" panose="020B0604030504040204" pitchFamily="50" charset="-128"/>
              </a:rPr>
              <a:t>年度伴走型小規模事業者支援推進事業</a:t>
            </a:r>
          </a:p>
        </p:txBody>
      </p:sp>
      <p:graphicFrame>
        <p:nvGraphicFramePr>
          <p:cNvPr id="70" name="表 16">
            <a:extLst>
              <a:ext uri="{FF2B5EF4-FFF2-40B4-BE49-F238E27FC236}">
                <a16:creationId xmlns:a16="http://schemas.microsoft.com/office/drawing/2014/main" id="{2FCD975B-7ACA-4138-84D9-AD89612240B2}"/>
              </a:ext>
            </a:extLst>
          </p:cNvPr>
          <p:cNvGraphicFramePr>
            <a:graphicFrameLocks noGrp="1"/>
          </p:cNvGraphicFramePr>
          <p:nvPr>
            <p:extLst>
              <p:ext uri="{D42A27DB-BD31-4B8C-83A1-F6EECF244321}">
                <p14:modId xmlns:p14="http://schemas.microsoft.com/office/powerpoint/2010/main" val="1063812914"/>
              </p:ext>
            </p:extLst>
          </p:nvPr>
        </p:nvGraphicFramePr>
        <p:xfrm>
          <a:off x="154371" y="9044122"/>
          <a:ext cx="6252110" cy="1589495"/>
        </p:xfrm>
        <a:graphic>
          <a:graphicData uri="http://schemas.openxmlformats.org/drawingml/2006/table">
            <a:tbl>
              <a:tblPr firstRow="1" bandRow="1">
                <a:tableStyleId>{5C22544A-7EE6-4342-B048-85BDC9FD1C3A}</a:tableStyleId>
              </a:tblPr>
              <a:tblGrid>
                <a:gridCol w="707493">
                  <a:extLst>
                    <a:ext uri="{9D8B030D-6E8A-4147-A177-3AD203B41FA5}">
                      <a16:colId xmlns:a16="http://schemas.microsoft.com/office/drawing/2014/main" val="4026676927"/>
                    </a:ext>
                  </a:extLst>
                </a:gridCol>
                <a:gridCol w="2486403">
                  <a:extLst>
                    <a:ext uri="{9D8B030D-6E8A-4147-A177-3AD203B41FA5}">
                      <a16:colId xmlns:a16="http://schemas.microsoft.com/office/drawing/2014/main" val="4241767900"/>
                    </a:ext>
                  </a:extLst>
                </a:gridCol>
                <a:gridCol w="869976">
                  <a:extLst>
                    <a:ext uri="{9D8B030D-6E8A-4147-A177-3AD203B41FA5}">
                      <a16:colId xmlns:a16="http://schemas.microsoft.com/office/drawing/2014/main" val="1254542491"/>
                    </a:ext>
                  </a:extLst>
                </a:gridCol>
                <a:gridCol w="2188238">
                  <a:extLst>
                    <a:ext uri="{9D8B030D-6E8A-4147-A177-3AD203B41FA5}">
                      <a16:colId xmlns:a16="http://schemas.microsoft.com/office/drawing/2014/main" val="959594376"/>
                    </a:ext>
                  </a:extLst>
                </a:gridCol>
              </a:tblGrid>
              <a:tr h="580642">
                <a:tc>
                  <a:txBody>
                    <a:bodyPr/>
                    <a:lstStyle/>
                    <a:p>
                      <a:pPr algn="l"/>
                      <a:r>
                        <a:rPr kumimoji="1" lang="ja-JP" altLang="en-US" sz="900" b="0" dirty="0">
                          <a:solidFill>
                            <a:schemeClr val="tx1"/>
                          </a:solidFill>
                          <a:latin typeface="Meiryo UI" panose="020B0604030504040204" pitchFamily="50" charset="-128"/>
                          <a:ea typeface="Meiryo UI" panose="020B0604030504040204" pitchFamily="50" charset="-128"/>
                        </a:rPr>
                        <a:t>事業所名</a:t>
                      </a:r>
                    </a:p>
                  </a:txBody>
                  <a:tcPr marL="90610" marR="90610" marT="45305" marB="4530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endParaRPr kumimoji="1" lang="ja-JP" altLang="en-US" sz="900" b="0" dirty="0">
                        <a:solidFill>
                          <a:schemeClr val="tx1"/>
                        </a:solidFill>
                        <a:latin typeface="Meiryo UI" panose="020B0604030504040204" pitchFamily="50" charset="-128"/>
                        <a:ea typeface="Meiryo UI" panose="020B0604030504040204" pitchFamily="50" charset="-128"/>
                      </a:endParaRPr>
                    </a:p>
                  </a:txBody>
                  <a:tcPr marL="90610" marR="90610" marT="45305" marB="4530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sz="900" b="0" dirty="0">
                          <a:solidFill>
                            <a:schemeClr val="tx1"/>
                          </a:solidFill>
                          <a:latin typeface="Meiryo UI" panose="020B0604030504040204" pitchFamily="50" charset="-128"/>
                          <a:ea typeface="Meiryo UI" panose="020B0604030504040204" pitchFamily="50" charset="-128"/>
                        </a:rPr>
                        <a:t>業　　種</a:t>
                      </a:r>
                    </a:p>
                  </a:txBody>
                  <a:tcPr marL="90610" marR="90610" marT="45305" marB="4530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endParaRPr kumimoji="1" lang="ja-JP" altLang="en-US" sz="900" b="0" dirty="0">
                        <a:solidFill>
                          <a:schemeClr val="tx1"/>
                        </a:solidFill>
                        <a:latin typeface="Meiryo UI" panose="020B0604030504040204" pitchFamily="50" charset="-128"/>
                        <a:ea typeface="Meiryo UI" panose="020B0604030504040204" pitchFamily="50" charset="-128"/>
                      </a:endParaRPr>
                    </a:p>
                  </a:txBody>
                  <a:tcPr marL="90610" marR="90610" marT="45305" marB="4530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531103623"/>
                  </a:ext>
                </a:extLst>
              </a:tr>
              <a:tr h="276890">
                <a:tc rowSpan="2">
                  <a:txBody>
                    <a:bodyPr/>
                    <a:lstStyle/>
                    <a:p>
                      <a:pPr algn="l"/>
                      <a:r>
                        <a:rPr kumimoji="1" lang="ja-JP" altLang="en-US" sz="900" b="0" dirty="0">
                          <a:solidFill>
                            <a:schemeClr val="tx1"/>
                          </a:solidFill>
                          <a:latin typeface="Meiryo UI" panose="020B0604030504040204" pitchFamily="50" charset="-128"/>
                          <a:ea typeface="Meiryo UI" panose="020B0604030504040204" pitchFamily="50" charset="-128"/>
                        </a:rPr>
                        <a:t>受講者名</a:t>
                      </a:r>
                    </a:p>
                  </a:txBody>
                  <a:tcPr marL="90610" marR="90610" marT="45305" marB="4530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rowSpan="2">
                  <a:txBody>
                    <a:bodyPr/>
                    <a:lstStyle/>
                    <a:p>
                      <a:pPr algn="l"/>
                      <a:r>
                        <a:rPr kumimoji="1" lang="ja-JP" altLang="en-US" sz="600" b="0" dirty="0">
                          <a:solidFill>
                            <a:schemeClr val="tx1"/>
                          </a:solidFill>
                          <a:latin typeface="Meiryo UI" panose="020B0604030504040204" pitchFamily="50" charset="-128"/>
                          <a:ea typeface="Meiryo UI" panose="020B0604030504040204" pitchFamily="50" charset="-128"/>
                        </a:rPr>
                        <a:t>フリガナ</a:t>
                      </a:r>
                    </a:p>
                  </a:txBody>
                  <a:tcPr marL="90610" marR="90610" marT="45305" marB="4530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rowSpan="2">
                  <a:txBody>
                    <a:bodyPr/>
                    <a:lstStyle/>
                    <a:p>
                      <a:pPr algn="ctr">
                        <a:lnSpc>
                          <a:spcPct val="150000"/>
                        </a:lnSpc>
                      </a:pPr>
                      <a:r>
                        <a:rPr kumimoji="1" lang="ja-JP" altLang="en-US" sz="900" b="0" dirty="0">
                          <a:solidFill>
                            <a:schemeClr val="tx1"/>
                          </a:solidFill>
                          <a:latin typeface="Meiryo UI" panose="020B0604030504040204" pitchFamily="50" charset="-128"/>
                          <a:ea typeface="Meiryo UI" panose="020B0604030504040204" pitchFamily="50" charset="-128"/>
                        </a:rPr>
                        <a:t>電 話 番 号</a:t>
                      </a:r>
                      <a:endParaRPr kumimoji="1" lang="en-US" altLang="ja-JP" sz="900" b="0" dirty="0">
                        <a:solidFill>
                          <a:schemeClr val="tx1"/>
                        </a:solidFill>
                        <a:latin typeface="Meiryo UI" panose="020B0604030504040204" pitchFamily="50" charset="-128"/>
                        <a:ea typeface="Meiryo UI" panose="020B0604030504040204" pitchFamily="50" charset="-128"/>
                      </a:endParaRPr>
                    </a:p>
                    <a:p>
                      <a:pPr algn="ctr">
                        <a:lnSpc>
                          <a:spcPct val="150000"/>
                        </a:lnSpc>
                      </a:pPr>
                      <a:r>
                        <a:rPr kumimoji="1" lang="ja-JP" altLang="en-US" sz="900" b="0" dirty="0">
                          <a:solidFill>
                            <a:schemeClr val="tx1"/>
                          </a:solidFill>
                          <a:latin typeface="Meiryo UI" panose="020B0604030504040204" pitchFamily="50" charset="-128"/>
                          <a:ea typeface="Meiryo UI" panose="020B0604030504040204" pitchFamily="50" charset="-128"/>
                        </a:rPr>
                        <a:t>メールアドレス</a:t>
                      </a:r>
                    </a:p>
                  </a:txBody>
                  <a:tcPr marL="90610" marR="90610" marT="45305" marB="4530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endParaRPr kumimoji="1" lang="ja-JP" altLang="en-US" sz="900" b="0" dirty="0">
                        <a:solidFill>
                          <a:schemeClr val="tx1"/>
                        </a:solidFill>
                        <a:latin typeface="Meiryo UI" panose="020B0604030504040204" pitchFamily="50" charset="-128"/>
                        <a:ea typeface="Meiryo UI" panose="020B0604030504040204" pitchFamily="50" charset="-128"/>
                      </a:endParaRPr>
                    </a:p>
                  </a:txBody>
                  <a:tcPr marL="90610" marR="90610" marT="45305" marB="4530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702001175"/>
                  </a:ext>
                </a:extLst>
              </a:tr>
              <a:tr h="276890">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algn="l"/>
                      <a:endParaRPr kumimoji="1" lang="ja-JP" altLang="en-US" sz="900" b="0" dirty="0">
                        <a:solidFill>
                          <a:schemeClr val="tx1"/>
                        </a:solidFill>
                        <a:latin typeface="Meiryo UI" panose="020B0604030504040204" pitchFamily="50" charset="-128"/>
                        <a:ea typeface="Meiryo UI" panose="020B0604030504040204" pitchFamily="50" charset="-128"/>
                      </a:endParaRPr>
                    </a:p>
                  </a:txBody>
                  <a:tcPr marL="90610" marR="90610" marT="45305" marB="4530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020032960"/>
                  </a:ext>
                </a:extLst>
              </a:tr>
              <a:tr h="455073">
                <a:tc>
                  <a:txBody>
                    <a:bodyPr/>
                    <a:lstStyle/>
                    <a:p>
                      <a:pPr algn="l"/>
                      <a:r>
                        <a:rPr kumimoji="1" lang="ja-JP" altLang="en-US" sz="900" b="0" dirty="0">
                          <a:solidFill>
                            <a:schemeClr val="tx1"/>
                          </a:solidFill>
                          <a:latin typeface="Meiryo UI" panose="020B0604030504040204" pitchFamily="50" charset="-128"/>
                          <a:ea typeface="Meiryo UI" panose="020B0604030504040204" pitchFamily="50" charset="-128"/>
                        </a:rPr>
                        <a:t>受講講座</a:t>
                      </a:r>
                      <a:endParaRPr kumimoji="1" lang="en-US" altLang="ja-JP" sz="900" b="0" dirty="0">
                        <a:solidFill>
                          <a:schemeClr val="tx1"/>
                        </a:solidFill>
                        <a:latin typeface="Meiryo UI" panose="020B0604030504040204" pitchFamily="50" charset="-128"/>
                        <a:ea typeface="Meiryo UI" panose="020B0604030504040204" pitchFamily="50" charset="-128"/>
                      </a:endParaRPr>
                    </a:p>
                    <a:p>
                      <a:pPr algn="l"/>
                      <a:r>
                        <a:rPr kumimoji="1" lang="ja-JP" altLang="en-US" sz="900" b="0" dirty="0">
                          <a:solidFill>
                            <a:schemeClr val="tx1"/>
                          </a:solidFill>
                          <a:latin typeface="Meiryo UI" panose="020B0604030504040204" pitchFamily="50" charset="-128"/>
                          <a:ea typeface="Meiryo UI" panose="020B0604030504040204" pitchFamily="50" charset="-128"/>
                        </a:rPr>
                        <a:t>（〇印）</a:t>
                      </a:r>
                    </a:p>
                  </a:txBody>
                  <a:tcPr marL="90610" marR="90610" marT="45305" marB="4530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gridSpan="3">
                  <a:txBody>
                    <a:bodyPr/>
                    <a:lstStyle/>
                    <a:p>
                      <a:pPr algn="ctr"/>
                      <a:r>
                        <a:rPr kumimoji="1" lang="ja-JP" altLang="en-US" sz="1050" b="0" dirty="0">
                          <a:solidFill>
                            <a:schemeClr val="tx1"/>
                          </a:solidFill>
                          <a:latin typeface="Meiryo UI" panose="020B0604030504040204" pitchFamily="50" charset="-128"/>
                          <a:ea typeface="Meiryo UI" panose="020B0604030504040204" pitchFamily="50" charset="-128"/>
                        </a:rPr>
                        <a:t>全講座　　 ・　 　第１回　 　・　 　第２回　 　・　　 第３回</a:t>
                      </a:r>
                      <a:endParaRPr kumimoji="1" lang="en-US" altLang="ja-JP" sz="1050" b="0" dirty="0">
                        <a:solidFill>
                          <a:schemeClr val="tx1"/>
                        </a:solidFill>
                        <a:latin typeface="Meiryo UI" panose="020B0604030504040204" pitchFamily="50" charset="-128"/>
                        <a:ea typeface="Meiryo UI" panose="020B0604030504040204" pitchFamily="50" charset="-128"/>
                      </a:endParaRPr>
                    </a:p>
                  </a:txBody>
                  <a:tcPr marL="90610" marR="90610" marT="45305" marB="4530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a:p>
                  </a:txBody>
                  <a:tcPr marL="90610" marR="90610" marT="45305" marB="4530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l"/>
                      <a:endParaRPr kumimoji="1" lang="ja-JP" altLang="en-US" sz="900" b="0" dirty="0">
                        <a:solidFill>
                          <a:schemeClr val="tx1"/>
                        </a:solidFill>
                        <a:latin typeface="Meiryo UI" panose="020B0604030504040204" pitchFamily="50" charset="-128"/>
                        <a:ea typeface="Meiryo UI" panose="020B0604030504040204" pitchFamily="50" charset="-128"/>
                      </a:endParaRPr>
                    </a:p>
                  </a:txBody>
                  <a:tcPr marL="90610" marR="90610" marT="45305" marB="4530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064587990"/>
                  </a:ext>
                </a:extLst>
              </a:tr>
            </a:tbl>
          </a:graphicData>
        </a:graphic>
      </p:graphicFrame>
      <p:sp>
        <p:nvSpPr>
          <p:cNvPr id="72" name="テキスト ボックス 71">
            <a:extLst>
              <a:ext uri="{FF2B5EF4-FFF2-40B4-BE49-F238E27FC236}">
                <a16:creationId xmlns:a16="http://schemas.microsoft.com/office/drawing/2014/main" id="{A2DE3CE9-16C2-472F-89D1-F3910447F7D7}"/>
              </a:ext>
            </a:extLst>
          </p:cNvPr>
          <p:cNvSpPr txBox="1"/>
          <p:nvPr/>
        </p:nvSpPr>
        <p:spPr>
          <a:xfrm>
            <a:off x="283374" y="1686237"/>
            <a:ext cx="7134598" cy="665952"/>
          </a:xfrm>
          <a:prstGeom prst="rect">
            <a:avLst/>
          </a:prstGeom>
          <a:noFill/>
        </p:spPr>
        <p:txBody>
          <a:bodyPr wrap="square" rtlCol="0">
            <a:spAutoFit/>
          </a:bodyPr>
          <a:lstStyle/>
          <a:p>
            <a:pPr>
              <a:lnSpc>
                <a:spcPct val="120000"/>
              </a:lnSpc>
            </a:pPr>
            <a:r>
              <a:rPr lang="ja-JP" altLang="en-US" sz="1050" dirty="0">
                <a:latin typeface="メイリオ" panose="020B0604030504040204" pitchFamily="50" charset="-128"/>
                <a:ea typeface="メイリオ" panose="020B0604030504040204" pitchFamily="50" charset="-128"/>
              </a:rPr>
              <a:t>　本セミナーでは、</a:t>
            </a:r>
            <a:r>
              <a:rPr lang="ja-JP" altLang="en-US" sz="1050" u="sng" dirty="0">
                <a:latin typeface="メイリオ" panose="020B0604030504040204" pitchFamily="50" charset="-128"/>
                <a:ea typeface="メイリオ" panose="020B0604030504040204" pitchFamily="50" charset="-128"/>
              </a:rPr>
              <a:t>事業者様の「やりたいこと」を丁寧に引き出し</a:t>
            </a:r>
            <a:r>
              <a:rPr lang="ja-JP" altLang="en-US" sz="1050" dirty="0">
                <a:latin typeface="メイリオ" panose="020B0604030504040204" pitchFamily="50" charset="-128"/>
                <a:ea typeface="メイリオ" panose="020B0604030504040204" pitchFamily="50" charset="-128"/>
              </a:rPr>
              <a:t>、それを実現するための道筋を描く事業計画作成を分かりやすくサポートします。事業計画を策定することで、</a:t>
            </a:r>
            <a:r>
              <a:rPr lang="ja-JP" altLang="en-US" sz="1050" u="sng" dirty="0">
                <a:latin typeface="メイリオ" panose="020B0604030504040204" pitchFamily="50" charset="-128"/>
                <a:ea typeface="メイリオ" panose="020B0604030504040204" pitchFamily="50" charset="-128"/>
              </a:rPr>
              <a:t>補助金の活用</a:t>
            </a:r>
            <a:r>
              <a:rPr lang="ja-JP" altLang="en-US" sz="1050" dirty="0">
                <a:latin typeface="メイリオ" panose="020B0604030504040204" pitchFamily="50" charset="-128"/>
                <a:ea typeface="メイリオ" panose="020B0604030504040204" pitchFamily="50" charset="-128"/>
              </a:rPr>
              <a:t>にも活かすことができます。自社の強みを十分に活かし、実現したい目標に向けた具体的な計画を一緒に立てていきましょう。</a:t>
            </a:r>
          </a:p>
        </p:txBody>
      </p:sp>
      <p:sp>
        <p:nvSpPr>
          <p:cNvPr id="63" name="テキスト ボックス 62">
            <a:extLst>
              <a:ext uri="{FF2B5EF4-FFF2-40B4-BE49-F238E27FC236}">
                <a16:creationId xmlns:a16="http://schemas.microsoft.com/office/drawing/2014/main" id="{96B7B2F3-2712-4B4E-8434-56ACEEFA9B4D}"/>
              </a:ext>
            </a:extLst>
          </p:cNvPr>
          <p:cNvSpPr txBox="1"/>
          <p:nvPr/>
        </p:nvSpPr>
        <p:spPr>
          <a:xfrm>
            <a:off x="4506798" y="84828"/>
            <a:ext cx="3146004" cy="689550"/>
          </a:xfrm>
          <a:prstGeom prst="wedgeRoundRectCallout">
            <a:avLst>
              <a:gd name="adj1" fmla="val 3866"/>
              <a:gd name="adj2" fmla="val 77127"/>
              <a:gd name="adj3" fmla="val 16667"/>
            </a:avLst>
          </a:prstGeom>
          <a:solidFill>
            <a:schemeClr val="accent4">
              <a:lumMod val="40000"/>
              <a:lumOff val="60000"/>
            </a:schemeClr>
          </a:solidFill>
        </p:spPr>
        <p:txBody>
          <a:bodyPr vert="horz" wrap="square" rtlCol="0">
            <a:spAutoFit/>
          </a:bodyPr>
          <a:lstStyle/>
          <a:p>
            <a:pPr algn="ctr"/>
            <a:r>
              <a:rPr lang="ja-JP" altLang="en-US" sz="1600" b="1" u="sng" dirty="0">
                <a:solidFill>
                  <a:srgbClr val="FF0000"/>
                </a:solidFill>
                <a:latin typeface="HGP創英角ﾎﾟｯﾌﾟ体" panose="040B0A00000000000000" pitchFamily="50" charset="-128"/>
                <a:ea typeface="HGP創英角ﾎﾟｯﾌﾟ体" panose="040B0A00000000000000" pitchFamily="50" charset="-128"/>
              </a:rPr>
              <a:t>「補助金」活用</a:t>
            </a:r>
            <a:r>
              <a:rPr lang="ja-JP" altLang="en-US" sz="1400" b="1" dirty="0">
                <a:solidFill>
                  <a:schemeClr val="bg1"/>
                </a:solidFill>
                <a:latin typeface="メイリオ" pitchFamily="50" charset="-128"/>
                <a:ea typeface="メイリオ" pitchFamily="50" charset="-128"/>
              </a:rPr>
              <a:t>に挑戦したい方</a:t>
            </a:r>
            <a:endParaRPr lang="en-US" altLang="ja-JP" sz="1400" b="1" dirty="0">
              <a:solidFill>
                <a:schemeClr val="bg1"/>
              </a:solidFill>
              <a:latin typeface="メイリオ" pitchFamily="50" charset="-128"/>
              <a:ea typeface="メイリオ" pitchFamily="50" charset="-128"/>
            </a:endParaRPr>
          </a:p>
          <a:p>
            <a:pPr algn="ctr">
              <a:spcBef>
                <a:spcPts val="300"/>
              </a:spcBef>
            </a:pPr>
            <a:r>
              <a:rPr lang="ja-JP" altLang="en-US" sz="1600" b="1" u="sng" dirty="0">
                <a:solidFill>
                  <a:srgbClr val="FF0000"/>
                </a:solidFill>
                <a:latin typeface="HGP創英角ﾎﾟｯﾌﾟ体" panose="040B0A00000000000000" pitchFamily="50" charset="-128"/>
                <a:ea typeface="HGP創英角ﾎﾟｯﾌﾟ体" panose="040B0A00000000000000" pitchFamily="50" charset="-128"/>
              </a:rPr>
              <a:t>販路開拓、売上拡大</a:t>
            </a:r>
            <a:r>
              <a:rPr lang="ja-JP" altLang="en-US" sz="1400" b="1" dirty="0">
                <a:solidFill>
                  <a:schemeClr val="bg1"/>
                </a:solidFill>
                <a:latin typeface="メイリオ" pitchFamily="50" charset="-128"/>
                <a:ea typeface="メイリオ" pitchFamily="50" charset="-128"/>
              </a:rPr>
              <a:t>を図りたい方</a:t>
            </a:r>
            <a:endParaRPr lang="en-US" altLang="ja-JP" sz="1400" b="1" dirty="0">
              <a:solidFill>
                <a:schemeClr val="bg1"/>
              </a:solidFill>
              <a:latin typeface="メイリオ" pitchFamily="50" charset="-128"/>
              <a:ea typeface="メイリオ" pitchFamily="50" charset="-128"/>
            </a:endParaRPr>
          </a:p>
        </p:txBody>
      </p:sp>
      <p:sp>
        <p:nvSpPr>
          <p:cNvPr id="19" name="正方形/長方形 18">
            <a:extLst>
              <a:ext uri="{FF2B5EF4-FFF2-40B4-BE49-F238E27FC236}">
                <a16:creationId xmlns:a16="http://schemas.microsoft.com/office/drawing/2014/main" id="{F039010C-5FDC-3C1A-FAB0-11C9C5BE4F04}"/>
              </a:ext>
            </a:extLst>
          </p:cNvPr>
          <p:cNvSpPr/>
          <p:nvPr/>
        </p:nvSpPr>
        <p:spPr>
          <a:xfrm>
            <a:off x="466200" y="2414982"/>
            <a:ext cx="6840000" cy="3666360"/>
          </a:xfrm>
          <a:prstGeom prst="rect">
            <a:avLst/>
          </a:prstGeom>
          <a:solidFill>
            <a:srgbClr val="FFFF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45" name="グループ化 44">
            <a:extLst>
              <a:ext uri="{FF2B5EF4-FFF2-40B4-BE49-F238E27FC236}">
                <a16:creationId xmlns:a16="http://schemas.microsoft.com/office/drawing/2014/main" id="{EBFD2904-E104-ABF9-1D8A-3DE4BD0FB80F}"/>
              </a:ext>
            </a:extLst>
          </p:cNvPr>
          <p:cNvGrpSpPr/>
          <p:nvPr/>
        </p:nvGrpSpPr>
        <p:grpSpPr>
          <a:xfrm>
            <a:off x="6736745" y="5560275"/>
            <a:ext cx="880861" cy="877801"/>
            <a:chOff x="6012836" y="4659265"/>
            <a:chExt cx="985861" cy="939800"/>
          </a:xfrm>
        </p:grpSpPr>
        <p:pic>
          <p:nvPicPr>
            <p:cNvPr id="46" name="Picture 11" descr="\\Server-win\share\アスクル関連\１月作業\0111アスクル\AI\009_929d_sns\maru.png">
              <a:extLst>
                <a:ext uri="{FF2B5EF4-FFF2-40B4-BE49-F238E27FC236}">
                  <a16:creationId xmlns:a16="http://schemas.microsoft.com/office/drawing/2014/main" id="{85F33987-981B-B1D2-2F97-210123658ED4}"/>
                </a:ext>
              </a:extLst>
            </p:cNvPr>
            <p:cNvPicPr>
              <a:picLocks noChangeArrowheads="1"/>
            </p:cNvPicPr>
            <p:nvPr/>
          </p:nvPicPr>
          <p:blipFill>
            <a:blip r:embed="rId3" cstate="print"/>
            <a:srcRect/>
            <a:stretch>
              <a:fillRect/>
            </a:stretch>
          </p:blipFill>
          <p:spPr bwMode="auto">
            <a:xfrm>
              <a:off x="6012836" y="4659265"/>
              <a:ext cx="985861" cy="939800"/>
            </a:xfrm>
            <a:prstGeom prst="rect">
              <a:avLst/>
            </a:prstGeom>
            <a:noFill/>
          </p:spPr>
        </p:pic>
        <p:sp>
          <p:nvSpPr>
            <p:cNvPr id="47" name="テキスト ボックス 46">
              <a:extLst>
                <a:ext uri="{FF2B5EF4-FFF2-40B4-BE49-F238E27FC236}">
                  <a16:creationId xmlns:a16="http://schemas.microsoft.com/office/drawing/2014/main" id="{78A0EA14-A83A-0383-61A5-C4A39E92D15B}"/>
                </a:ext>
              </a:extLst>
            </p:cNvPr>
            <p:cNvSpPr txBox="1"/>
            <p:nvPr/>
          </p:nvSpPr>
          <p:spPr>
            <a:xfrm>
              <a:off x="6120417" y="4880183"/>
              <a:ext cx="770697" cy="530977"/>
            </a:xfrm>
            <a:prstGeom prst="rect">
              <a:avLst/>
            </a:prstGeom>
            <a:noFill/>
          </p:spPr>
          <p:txBody>
            <a:bodyPr wrap="none" rtlCol="0">
              <a:spAutoFit/>
            </a:bodyPr>
            <a:lstStyle/>
            <a:p>
              <a:pPr algn="ctr"/>
              <a:r>
                <a:rPr lang="ja-JP" altLang="en-US" sz="1400" b="1" dirty="0">
                  <a:solidFill>
                    <a:schemeClr val="bg1"/>
                  </a:solidFill>
                  <a:latin typeface="ＤＦＧ平成ゴシック体W5" pitchFamily="50" charset="-128"/>
                  <a:ea typeface="ＤＦＧ平成ゴシック体W5" pitchFamily="50" charset="-128"/>
                </a:rPr>
                <a:t>参加費</a:t>
              </a:r>
            </a:p>
            <a:p>
              <a:pPr algn="ctr"/>
              <a:r>
                <a:rPr lang="ja-JP" altLang="en-US" sz="1400" b="1" dirty="0">
                  <a:solidFill>
                    <a:schemeClr val="bg1"/>
                  </a:solidFill>
                  <a:latin typeface="ＤＦＧ平成ゴシック体W5" pitchFamily="50" charset="-128"/>
                  <a:ea typeface="ＤＦＧ平成ゴシック体W5" pitchFamily="50" charset="-128"/>
                </a:rPr>
                <a:t>無料</a:t>
              </a:r>
              <a:endParaRPr kumimoji="1" lang="ja-JP" altLang="en-US" sz="1400" b="1" dirty="0">
                <a:solidFill>
                  <a:schemeClr val="bg1"/>
                </a:solidFill>
                <a:latin typeface="ＤＦＧ平成ゴシック体W5" pitchFamily="50" charset="-128"/>
                <a:ea typeface="ＤＦＧ平成ゴシック体W5" pitchFamily="50" charset="-128"/>
              </a:endParaRPr>
            </a:p>
          </p:txBody>
        </p:sp>
      </p:grpSp>
      <p:pic>
        <p:nvPicPr>
          <p:cNvPr id="5" name="図 4">
            <a:extLst>
              <a:ext uri="{FF2B5EF4-FFF2-40B4-BE49-F238E27FC236}">
                <a16:creationId xmlns:a16="http://schemas.microsoft.com/office/drawing/2014/main" id="{ED8AA91D-BF33-3A79-D40D-26BB0056BC22}"/>
              </a:ext>
            </a:extLst>
          </p:cNvPr>
          <p:cNvPicPr>
            <a:picLocks noChangeAspect="1"/>
          </p:cNvPicPr>
          <p:nvPr/>
        </p:nvPicPr>
        <p:blipFill rotWithShape="1">
          <a:blip r:embed="rId4"/>
          <a:srcRect t="67236" r="66110"/>
          <a:stretch/>
        </p:blipFill>
        <p:spPr>
          <a:xfrm>
            <a:off x="6092777" y="2438695"/>
            <a:ext cx="1260000" cy="995840"/>
          </a:xfrm>
          <a:prstGeom prst="rect">
            <a:avLst/>
          </a:prstGeom>
        </p:spPr>
      </p:pic>
      <p:pic>
        <p:nvPicPr>
          <p:cNvPr id="6" name="図 5">
            <a:extLst>
              <a:ext uri="{FF2B5EF4-FFF2-40B4-BE49-F238E27FC236}">
                <a16:creationId xmlns:a16="http://schemas.microsoft.com/office/drawing/2014/main" id="{EA4A7D49-3E84-C8D5-8174-42E11E9787FE}"/>
              </a:ext>
            </a:extLst>
          </p:cNvPr>
          <p:cNvPicPr>
            <a:picLocks noChangeAspect="1"/>
          </p:cNvPicPr>
          <p:nvPr/>
        </p:nvPicPr>
        <p:blipFill rotWithShape="1">
          <a:blip r:embed="rId4"/>
          <a:srcRect l="32785" t="67236" r="28317"/>
          <a:stretch/>
        </p:blipFill>
        <p:spPr>
          <a:xfrm>
            <a:off x="5787016" y="4826411"/>
            <a:ext cx="1440000" cy="991540"/>
          </a:xfrm>
          <a:prstGeom prst="rect">
            <a:avLst/>
          </a:prstGeom>
        </p:spPr>
      </p:pic>
      <p:pic>
        <p:nvPicPr>
          <p:cNvPr id="7" name="図 6">
            <a:extLst>
              <a:ext uri="{FF2B5EF4-FFF2-40B4-BE49-F238E27FC236}">
                <a16:creationId xmlns:a16="http://schemas.microsoft.com/office/drawing/2014/main" id="{F733EAB5-8EAD-C666-50D4-C81C5CFB9D8E}"/>
              </a:ext>
            </a:extLst>
          </p:cNvPr>
          <p:cNvPicPr>
            <a:picLocks noChangeAspect="1"/>
          </p:cNvPicPr>
          <p:nvPr/>
        </p:nvPicPr>
        <p:blipFill rotWithShape="1">
          <a:blip r:embed="rId4"/>
          <a:srcRect l="70172" t="67236"/>
          <a:stretch/>
        </p:blipFill>
        <p:spPr>
          <a:xfrm>
            <a:off x="5544718" y="3655705"/>
            <a:ext cx="1152000" cy="1034474"/>
          </a:xfrm>
          <a:prstGeom prst="rect">
            <a:avLst/>
          </a:prstGeom>
        </p:spPr>
      </p:pic>
      <p:sp>
        <p:nvSpPr>
          <p:cNvPr id="3" name="メモ 5">
            <a:extLst>
              <a:ext uri="{FF2B5EF4-FFF2-40B4-BE49-F238E27FC236}">
                <a16:creationId xmlns:a16="http://schemas.microsoft.com/office/drawing/2014/main" id="{89A1042E-2A75-4DAA-94EF-0D42E828A205}"/>
              </a:ext>
            </a:extLst>
          </p:cNvPr>
          <p:cNvSpPr/>
          <p:nvPr/>
        </p:nvSpPr>
        <p:spPr bwMode="auto">
          <a:xfrm>
            <a:off x="1411288" y="6706785"/>
            <a:ext cx="3218912" cy="1134266"/>
          </a:xfrm>
          <a:prstGeom prst="foldedCorner">
            <a:avLst>
              <a:gd name="adj" fmla="val 0"/>
            </a:avLst>
          </a:prstGeom>
          <a:no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lIns="35963" tIns="35963" rIns="35963" bIns="35963" anchor="t">
            <a:spAutoFit/>
          </a:bodyPr>
          <a:lstStyle/>
          <a:p>
            <a:pPr algn="just">
              <a:lnSpc>
                <a:spcPts val="1200"/>
              </a:lnSpc>
            </a:pPr>
            <a:r>
              <a:rPr lang="ja-JP" altLang="en-US" sz="900" spc="-80" dirty="0">
                <a:solidFill>
                  <a:schemeClr val="tx1"/>
                </a:solidFill>
                <a:latin typeface="Meiryo UI" panose="020B0604030504040204" pitchFamily="50" charset="-128"/>
                <a:ea typeface="Meiryo UI" panose="020B0604030504040204" pitchFamily="50" charset="-128"/>
              </a:rPr>
              <a:t>埼玉県出身　物流会社グループの</a:t>
            </a:r>
            <a:r>
              <a:rPr lang="en-US" altLang="ja-JP" sz="900" spc="-80" dirty="0">
                <a:solidFill>
                  <a:schemeClr val="tx1"/>
                </a:solidFill>
                <a:latin typeface="Meiryo UI" panose="020B0604030504040204" pitchFamily="50" charset="-128"/>
                <a:ea typeface="Meiryo UI" panose="020B0604030504040204" pitchFamily="50" charset="-128"/>
              </a:rPr>
              <a:t>IT</a:t>
            </a:r>
            <a:r>
              <a:rPr lang="ja-JP" altLang="en-US" sz="900" spc="-80" dirty="0">
                <a:solidFill>
                  <a:schemeClr val="tx1"/>
                </a:solidFill>
                <a:latin typeface="Meiryo UI" panose="020B0604030504040204" pitchFamily="50" charset="-128"/>
                <a:ea typeface="Meiryo UI" panose="020B0604030504040204" pitchFamily="50" charset="-128"/>
              </a:rPr>
              <a:t>企業で農家向けの通信販売業務支援システムの企画、開発、顧客サポートをおこなう。その後、経営企画にて営業支援システム（</a:t>
            </a:r>
            <a:r>
              <a:rPr lang="en-US" altLang="ja-JP" sz="900" spc="-80" dirty="0">
                <a:solidFill>
                  <a:schemeClr val="tx1"/>
                </a:solidFill>
                <a:latin typeface="Meiryo UI" panose="020B0604030504040204" pitchFamily="50" charset="-128"/>
                <a:ea typeface="Meiryo UI" panose="020B0604030504040204" pitchFamily="50" charset="-128"/>
              </a:rPr>
              <a:t>SFA</a:t>
            </a:r>
            <a:r>
              <a:rPr lang="ja-JP" altLang="en-US" sz="900" spc="-80" dirty="0">
                <a:solidFill>
                  <a:schemeClr val="tx1"/>
                </a:solidFill>
                <a:latin typeface="Meiryo UI" panose="020B0604030504040204" pitchFamily="50" charset="-128"/>
                <a:ea typeface="Meiryo UI" panose="020B0604030504040204" pitchFamily="50" charset="-128"/>
              </a:rPr>
              <a:t>）導入などを担当した後に営業部門にて、自社クラウドサービスや法人営業のマネージャーを担当。</a:t>
            </a:r>
            <a:r>
              <a:rPr lang="en-US" altLang="ja-JP" sz="900" spc="-80" dirty="0">
                <a:solidFill>
                  <a:schemeClr val="tx1"/>
                </a:solidFill>
                <a:latin typeface="Meiryo UI" panose="020B0604030504040204" pitchFamily="50" charset="-128"/>
                <a:ea typeface="Meiryo UI" panose="020B0604030504040204" pitchFamily="50" charset="-128"/>
              </a:rPr>
              <a:t>2020</a:t>
            </a:r>
            <a:r>
              <a:rPr lang="ja-JP" altLang="en-US" sz="900" spc="-80" dirty="0">
                <a:solidFill>
                  <a:schemeClr val="tx1"/>
                </a:solidFill>
                <a:latin typeface="Meiryo UI" panose="020B0604030504040204" pitchFamily="50" charset="-128"/>
                <a:ea typeface="Meiryo UI" panose="020B0604030504040204" pitchFamily="50" charset="-128"/>
              </a:rPr>
              <a:t>年に中小企業診断士となり、</a:t>
            </a:r>
            <a:r>
              <a:rPr lang="en-US" altLang="ja-JP" sz="900" spc="-80" dirty="0">
                <a:solidFill>
                  <a:schemeClr val="tx1"/>
                </a:solidFill>
                <a:latin typeface="Meiryo UI" panose="020B0604030504040204" pitchFamily="50" charset="-128"/>
                <a:ea typeface="Meiryo UI" panose="020B0604030504040204" pitchFamily="50" charset="-128"/>
              </a:rPr>
              <a:t>2023</a:t>
            </a:r>
            <a:r>
              <a:rPr lang="ja-JP" altLang="en-US" sz="900" spc="-80" dirty="0">
                <a:solidFill>
                  <a:schemeClr val="tx1"/>
                </a:solidFill>
                <a:latin typeface="Meiryo UI" panose="020B0604030504040204" pitchFamily="50" charset="-128"/>
                <a:ea typeface="Meiryo UI" panose="020B0604030504040204" pitchFamily="50" charset="-128"/>
              </a:rPr>
              <a:t>年に独立開業。「経営者の笑顔を引き出す」をモットーに経営者の想いをじっくり聴き、コンサルティングをおこなっている。趣味はサウナ。</a:t>
            </a:r>
          </a:p>
          <a:p>
            <a:pPr algn="just">
              <a:lnSpc>
                <a:spcPts val="1200"/>
              </a:lnSpc>
            </a:pPr>
            <a:r>
              <a:rPr lang="ja-JP" altLang="en-US" sz="900" spc="-80" dirty="0">
                <a:solidFill>
                  <a:schemeClr val="tx1"/>
                </a:solidFill>
                <a:latin typeface="Meiryo UI" panose="020B0604030504040204" pitchFamily="50" charset="-128"/>
                <a:ea typeface="Meiryo UI" panose="020B0604030504040204" pitchFamily="50" charset="-128"/>
              </a:rPr>
              <a:t>中小企業診断士</a:t>
            </a:r>
          </a:p>
        </p:txBody>
      </p:sp>
      <p:pic>
        <p:nvPicPr>
          <p:cNvPr id="4" name="図 3">
            <a:extLst>
              <a:ext uri="{FF2B5EF4-FFF2-40B4-BE49-F238E27FC236}">
                <a16:creationId xmlns:a16="http://schemas.microsoft.com/office/drawing/2014/main" id="{9A52C689-0297-D3D7-0D20-40612FEBA8ED}"/>
              </a:ext>
            </a:extLst>
          </p:cNvPr>
          <p:cNvPicPr>
            <a:picLocks noChangeAspect="1"/>
          </p:cNvPicPr>
          <p:nvPr/>
        </p:nvPicPr>
        <p:blipFill>
          <a:blip r:embed="rId5"/>
          <a:srcRect l="-3929" t="5823" r="-3444" b="2180"/>
          <a:stretch/>
        </p:blipFill>
        <p:spPr>
          <a:xfrm>
            <a:off x="415371" y="6702816"/>
            <a:ext cx="950549" cy="1088861"/>
          </a:xfrm>
          <a:prstGeom prst="rect">
            <a:avLst/>
          </a:prstGeom>
        </p:spPr>
      </p:pic>
      <p:grpSp>
        <p:nvGrpSpPr>
          <p:cNvPr id="18" name="グループ化 17">
            <a:extLst>
              <a:ext uri="{FF2B5EF4-FFF2-40B4-BE49-F238E27FC236}">
                <a16:creationId xmlns:a16="http://schemas.microsoft.com/office/drawing/2014/main" id="{21A107AC-4BD0-5006-1524-38DC3F33E852}"/>
              </a:ext>
            </a:extLst>
          </p:cNvPr>
          <p:cNvGrpSpPr/>
          <p:nvPr/>
        </p:nvGrpSpPr>
        <p:grpSpPr>
          <a:xfrm>
            <a:off x="551926" y="2491338"/>
            <a:ext cx="5638530" cy="3533026"/>
            <a:chOff x="-3655524" y="2499183"/>
            <a:chExt cx="5638530" cy="3533026"/>
          </a:xfrm>
        </p:grpSpPr>
        <p:sp>
          <p:nvSpPr>
            <p:cNvPr id="25" name="テキスト ボックス 24">
              <a:extLst>
                <a:ext uri="{FF2B5EF4-FFF2-40B4-BE49-F238E27FC236}">
                  <a16:creationId xmlns:a16="http://schemas.microsoft.com/office/drawing/2014/main" id="{2FB99C39-86C3-C477-EC01-E4837B26E310}"/>
                </a:ext>
              </a:extLst>
            </p:cNvPr>
            <p:cNvSpPr txBox="1"/>
            <p:nvPr/>
          </p:nvSpPr>
          <p:spPr>
            <a:xfrm>
              <a:off x="-3655524" y="2872910"/>
              <a:ext cx="2568708" cy="783035"/>
            </a:xfrm>
            <a:prstGeom prst="rect">
              <a:avLst/>
            </a:prstGeom>
            <a:noFill/>
          </p:spPr>
          <p:txBody>
            <a:bodyPr wrap="square" rtlCol="0" anchor="ctr">
              <a:spAutoFit/>
            </a:bodyPr>
            <a:lstStyle/>
            <a:p>
              <a:pPr>
                <a:lnSpc>
                  <a:spcPct val="130000"/>
                </a:lnSpc>
              </a:pPr>
              <a:r>
                <a:rPr lang="ja-JP" altLang="en-US" sz="2400" b="1" dirty="0">
                  <a:latin typeface="Meiryo UI" panose="020B0604030504040204" pitchFamily="50" charset="-128"/>
                  <a:ea typeface="Meiryo UI" panose="020B0604030504040204" pitchFamily="50" charset="-128"/>
                </a:rPr>
                <a:t>　</a:t>
              </a:r>
              <a:r>
                <a:rPr lang="en-US" altLang="ja-JP" sz="2400" b="1" dirty="0">
                  <a:latin typeface="Meiryo UI" panose="020B0604030504040204" pitchFamily="50" charset="-128"/>
                  <a:ea typeface="Meiryo UI" panose="020B0604030504040204" pitchFamily="50" charset="-128"/>
                </a:rPr>
                <a:t>1</a:t>
              </a:r>
              <a:r>
                <a:rPr lang="ja-JP" altLang="en-US" sz="1200" b="1" dirty="0">
                  <a:latin typeface="Meiryo UI" panose="020B0604030504040204" pitchFamily="50" charset="-128"/>
                  <a:ea typeface="Meiryo UI" panose="020B0604030504040204" pitchFamily="50" charset="-128"/>
                </a:rPr>
                <a:t>月</a:t>
              </a:r>
              <a:r>
                <a:rPr lang="en-US" altLang="ja-JP" sz="2400" b="1" dirty="0">
                  <a:latin typeface="Meiryo UI" panose="020B0604030504040204" pitchFamily="50" charset="-128"/>
                  <a:ea typeface="Meiryo UI" panose="020B0604030504040204" pitchFamily="50" charset="-128"/>
                </a:rPr>
                <a:t>23</a:t>
              </a:r>
              <a:r>
                <a:rPr lang="ja-JP" altLang="en-US" sz="1200" b="1" dirty="0">
                  <a:latin typeface="Meiryo UI" panose="020B0604030504040204" pitchFamily="50" charset="-128"/>
                  <a:ea typeface="Meiryo UI" panose="020B0604030504040204" pitchFamily="50" charset="-128"/>
                </a:rPr>
                <a:t>日（木）</a:t>
              </a:r>
              <a:endParaRPr lang="en-US" altLang="ja-JP" sz="1200" b="1" dirty="0">
                <a:latin typeface="Meiryo UI" panose="020B0604030504040204" pitchFamily="50" charset="-128"/>
                <a:ea typeface="Meiryo UI" panose="020B0604030504040204" pitchFamily="50" charset="-128"/>
              </a:endParaRPr>
            </a:p>
            <a:p>
              <a:pPr>
                <a:lnSpc>
                  <a:spcPct val="130000"/>
                </a:lnSpc>
              </a:pPr>
              <a:r>
                <a:rPr lang="en-US" altLang="ja-JP" sz="1200" b="1" dirty="0">
                  <a:solidFill>
                    <a:srgbClr val="956134"/>
                  </a:solidFill>
                  <a:latin typeface="Meiryo UI" panose="020B0604030504040204" pitchFamily="50" charset="-128"/>
                  <a:ea typeface="Meiryo UI" panose="020B0604030504040204" pitchFamily="50" charset="-128"/>
                </a:rPr>
                <a:t>14:00</a:t>
              </a:r>
              <a:r>
                <a:rPr lang="ja-JP" altLang="en-US" sz="1200" b="1" dirty="0">
                  <a:solidFill>
                    <a:srgbClr val="956134"/>
                  </a:solidFill>
                  <a:latin typeface="Meiryo UI" panose="020B0604030504040204" pitchFamily="50" charset="-128"/>
                  <a:ea typeface="Meiryo UI" panose="020B0604030504040204" pitchFamily="50" charset="-128"/>
                </a:rPr>
                <a:t>～</a:t>
              </a:r>
              <a:r>
                <a:rPr lang="en-US" altLang="ja-JP" sz="1200" b="1" dirty="0">
                  <a:solidFill>
                    <a:srgbClr val="956134"/>
                  </a:solidFill>
                  <a:latin typeface="Meiryo UI" panose="020B0604030504040204" pitchFamily="50" charset="-128"/>
                  <a:ea typeface="Meiryo UI" panose="020B0604030504040204" pitchFamily="50" charset="-128"/>
                </a:rPr>
                <a:t>16:00</a:t>
              </a:r>
            </a:p>
          </p:txBody>
        </p:sp>
        <p:sp>
          <p:nvSpPr>
            <p:cNvPr id="26" name="テキスト ボックス 25">
              <a:extLst>
                <a:ext uri="{FF2B5EF4-FFF2-40B4-BE49-F238E27FC236}">
                  <a16:creationId xmlns:a16="http://schemas.microsoft.com/office/drawing/2014/main" id="{5AB59D3B-799A-2716-4BA7-29988C5AD32D}"/>
                </a:ext>
              </a:extLst>
            </p:cNvPr>
            <p:cNvSpPr txBox="1"/>
            <p:nvPr/>
          </p:nvSpPr>
          <p:spPr>
            <a:xfrm>
              <a:off x="-1348108" y="2802059"/>
              <a:ext cx="2962436" cy="925894"/>
            </a:xfrm>
            <a:prstGeom prst="rect">
              <a:avLst/>
            </a:prstGeom>
            <a:noFill/>
          </p:spPr>
          <p:txBody>
            <a:bodyPr wrap="square" rtlCol="0" anchor="ctr">
              <a:spAutoFit/>
            </a:bodyPr>
            <a:lstStyle/>
            <a:p>
              <a:pPr>
                <a:lnSpc>
                  <a:spcPts val="1300"/>
                </a:lnSpc>
              </a:pPr>
              <a:r>
                <a:rPr lang="ja-JP" altLang="en-US" sz="1000" dirty="0">
                  <a:latin typeface="メイリオ" panose="020B0604030504040204" pitchFamily="50" charset="-128"/>
                  <a:ea typeface="メイリオ" panose="020B0604030504040204" pitchFamily="50" charset="-128"/>
                </a:rPr>
                <a:t> ▶ 経営分析と事業計画の重要性</a:t>
              </a:r>
            </a:p>
            <a:p>
              <a:pPr>
                <a:lnSpc>
                  <a:spcPts val="1300"/>
                </a:lnSpc>
              </a:pPr>
              <a:r>
                <a:rPr lang="ja-JP" altLang="en-US" sz="1000" dirty="0">
                  <a:latin typeface="メイリオ" panose="020B0604030504040204" pitchFamily="50" charset="-128"/>
                  <a:ea typeface="メイリオ" panose="020B0604030504040204" pitchFamily="50" charset="-128"/>
                </a:rPr>
                <a:t> ▶ 経営理念、経営目標の再確認</a:t>
              </a:r>
            </a:p>
            <a:p>
              <a:pPr>
                <a:lnSpc>
                  <a:spcPts val="1300"/>
                </a:lnSpc>
              </a:pPr>
              <a:r>
                <a:rPr lang="ja-JP" altLang="en-US" sz="1000" dirty="0">
                  <a:latin typeface="メイリオ" panose="020B0604030504040204" pitchFamily="50" charset="-128"/>
                  <a:ea typeface="メイリオ" panose="020B0604030504040204" pitchFamily="50" charset="-128"/>
                </a:rPr>
                <a:t> ▶ 将来を見据えた現状把握</a:t>
              </a:r>
            </a:p>
            <a:p>
              <a:pPr>
                <a:lnSpc>
                  <a:spcPts val="1300"/>
                </a:lnSpc>
              </a:pPr>
              <a:r>
                <a:rPr lang="ja-JP" altLang="en-US" sz="1000" dirty="0">
                  <a:latin typeface="メイリオ" panose="020B0604030504040204" pitchFamily="50" charset="-128"/>
                  <a:ea typeface="メイリオ" panose="020B0604030504040204" pitchFamily="50" charset="-128"/>
                </a:rPr>
                <a:t>　　～外部環境、内部環境の分析～</a:t>
              </a:r>
              <a:endParaRPr lang="en-US" altLang="ja-JP" sz="1000" dirty="0">
                <a:latin typeface="メイリオ" panose="020B0604030504040204" pitchFamily="50" charset="-128"/>
                <a:ea typeface="メイリオ" panose="020B0604030504040204" pitchFamily="50" charset="-128"/>
              </a:endParaRPr>
            </a:p>
            <a:p>
              <a:pPr>
                <a:lnSpc>
                  <a:spcPts val="1300"/>
                </a:lnSpc>
              </a:pPr>
              <a:r>
                <a:rPr lang="ja-JP" altLang="en-US" sz="1000" dirty="0">
                  <a:latin typeface="メイリオ" panose="020B0604030504040204" pitchFamily="50" charset="-128"/>
                  <a:ea typeface="メイリオ" panose="020B0604030504040204" pitchFamily="50" charset="-128"/>
                </a:rPr>
                <a:t> ▶ 事業の方向性を決定する</a:t>
              </a:r>
            </a:p>
          </p:txBody>
        </p:sp>
        <p:grpSp>
          <p:nvGrpSpPr>
            <p:cNvPr id="13" name="グループ化 12">
              <a:extLst>
                <a:ext uri="{FF2B5EF4-FFF2-40B4-BE49-F238E27FC236}">
                  <a16:creationId xmlns:a16="http://schemas.microsoft.com/office/drawing/2014/main" id="{C9D76067-5492-6CFC-2D2F-F0A82D4D66F8}"/>
                </a:ext>
              </a:extLst>
            </p:cNvPr>
            <p:cNvGrpSpPr/>
            <p:nvPr/>
          </p:nvGrpSpPr>
          <p:grpSpPr>
            <a:xfrm>
              <a:off x="-3630864" y="2499183"/>
              <a:ext cx="4968132" cy="368393"/>
              <a:chOff x="-5018132" y="2731450"/>
              <a:chExt cx="4968132" cy="368393"/>
            </a:xfrm>
          </p:grpSpPr>
          <p:sp>
            <p:nvSpPr>
              <p:cNvPr id="23" name="円/楕円 29">
                <a:extLst>
                  <a:ext uri="{FF2B5EF4-FFF2-40B4-BE49-F238E27FC236}">
                    <a16:creationId xmlns:a16="http://schemas.microsoft.com/office/drawing/2014/main" id="{436890C9-B53B-CC86-A8A7-701AD12F843D}"/>
                  </a:ext>
                </a:extLst>
              </p:cNvPr>
              <p:cNvSpPr/>
              <p:nvPr/>
            </p:nvSpPr>
            <p:spPr>
              <a:xfrm>
                <a:off x="-5018132" y="2731450"/>
                <a:ext cx="640226" cy="356436"/>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b="1" dirty="0">
                    <a:latin typeface="Meiryo UI" panose="020B0604030504040204" pitchFamily="50" charset="-128"/>
                    <a:ea typeface="Meiryo UI" panose="020B0604030504040204" pitchFamily="50" charset="-128"/>
                  </a:rPr>
                  <a:t>第</a:t>
                </a:r>
                <a:r>
                  <a:rPr lang="en-US" altLang="ja-JP" sz="1600" b="1" dirty="0">
                    <a:latin typeface="Meiryo UI" panose="020B0604030504040204" pitchFamily="50" charset="-128"/>
                    <a:ea typeface="Meiryo UI" panose="020B0604030504040204" pitchFamily="50" charset="-128"/>
                  </a:rPr>
                  <a:t>1</a:t>
                </a:r>
                <a:r>
                  <a:rPr lang="ja-JP" altLang="en-US" sz="1200" b="1" dirty="0">
                    <a:latin typeface="Meiryo UI" panose="020B0604030504040204" pitchFamily="50" charset="-128"/>
                    <a:ea typeface="Meiryo UI" panose="020B0604030504040204" pitchFamily="50" charset="-128"/>
                  </a:rPr>
                  <a:t>回</a:t>
                </a:r>
              </a:p>
            </p:txBody>
          </p:sp>
          <p:sp>
            <p:nvSpPr>
              <p:cNvPr id="27" name="テキスト ボックス 26">
                <a:extLst>
                  <a:ext uri="{FF2B5EF4-FFF2-40B4-BE49-F238E27FC236}">
                    <a16:creationId xmlns:a16="http://schemas.microsoft.com/office/drawing/2014/main" id="{BB5D3844-2B5C-966C-173C-B345D42A3813}"/>
                  </a:ext>
                </a:extLst>
              </p:cNvPr>
              <p:cNvSpPr txBox="1"/>
              <p:nvPr/>
            </p:nvSpPr>
            <p:spPr>
              <a:xfrm>
                <a:off x="-4370000" y="2792066"/>
                <a:ext cx="4320000" cy="307777"/>
              </a:xfrm>
              <a:prstGeom prst="rect">
                <a:avLst/>
              </a:prstGeom>
              <a:noFill/>
            </p:spPr>
            <p:txBody>
              <a:bodyPr wrap="square" rtlCol="0" anchor="ctr">
                <a:spAutoFit/>
              </a:bodyPr>
              <a:lstStyle/>
              <a:p>
                <a:r>
                  <a:rPr lang="ja-JP" altLang="en-US" sz="1400" b="1" dirty="0">
                    <a:latin typeface="メイリオ" panose="020B0604030504040204" pitchFamily="50" charset="-128"/>
                    <a:ea typeface="メイリオ" panose="020B0604030504040204" pitchFamily="50" charset="-128"/>
                  </a:rPr>
                  <a:t>経営分析と事業方向性の確認</a:t>
                </a:r>
                <a:endParaRPr lang="en-US" altLang="ja-JP" sz="800" b="1" dirty="0">
                  <a:solidFill>
                    <a:srgbClr val="00B050"/>
                  </a:solidFill>
                  <a:latin typeface="メイリオ" panose="020B0604030504040204" pitchFamily="50" charset="-128"/>
                  <a:ea typeface="メイリオ" panose="020B0604030504040204" pitchFamily="50" charset="-128"/>
                </a:endParaRPr>
              </a:p>
            </p:txBody>
          </p:sp>
        </p:grpSp>
        <p:grpSp>
          <p:nvGrpSpPr>
            <p:cNvPr id="15" name="グループ化 14">
              <a:extLst>
                <a:ext uri="{FF2B5EF4-FFF2-40B4-BE49-F238E27FC236}">
                  <a16:creationId xmlns:a16="http://schemas.microsoft.com/office/drawing/2014/main" id="{39D29E9E-EC05-B361-C52E-E3C5D4CBD750}"/>
                </a:ext>
              </a:extLst>
            </p:cNvPr>
            <p:cNvGrpSpPr/>
            <p:nvPr/>
          </p:nvGrpSpPr>
          <p:grpSpPr>
            <a:xfrm>
              <a:off x="-3630864" y="4904881"/>
              <a:ext cx="4969470" cy="382906"/>
              <a:chOff x="-5018132" y="5232276"/>
              <a:chExt cx="4969470" cy="382906"/>
            </a:xfrm>
          </p:grpSpPr>
          <p:sp>
            <p:nvSpPr>
              <p:cNvPr id="37" name="テキスト ボックス 36">
                <a:extLst>
                  <a:ext uri="{FF2B5EF4-FFF2-40B4-BE49-F238E27FC236}">
                    <a16:creationId xmlns:a16="http://schemas.microsoft.com/office/drawing/2014/main" id="{6EDB441C-7A3F-41AC-9024-FF3F6EA5E2C1}"/>
                  </a:ext>
                </a:extLst>
              </p:cNvPr>
              <p:cNvSpPr txBox="1"/>
              <p:nvPr/>
            </p:nvSpPr>
            <p:spPr>
              <a:xfrm>
                <a:off x="-4368662" y="5307405"/>
                <a:ext cx="4320000" cy="307777"/>
              </a:xfrm>
              <a:prstGeom prst="rect">
                <a:avLst/>
              </a:prstGeom>
              <a:noFill/>
            </p:spPr>
            <p:txBody>
              <a:bodyPr wrap="square" rtlCol="0" anchor="ctr">
                <a:spAutoFit/>
              </a:bodyPr>
              <a:lstStyle/>
              <a:p>
                <a:r>
                  <a:rPr lang="ja-JP" altLang="en-US" sz="1400" b="1" dirty="0">
                    <a:latin typeface="メイリオ" panose="020B0604030504040204" pitchFamily="50" charset="-128"/>
                    <a:ea typeface="メイリオ" panose="020B0604030504040204" pitchFamily="50" charset="-128"/>
                  </a:rPr>
                  <a:t>事業計画の策定と実行プラン</a:t>
                </a:r>
                <a:endParaRPr lang="en-US" altLang="ja-JP" sz="900" b="1" dirty="0">
                  <a:solidFill>
                    <a:srgbClr val="00B050"/>
                  </a:solidFill>
                  <a:latin typeface="メイリオ" panose="020B0604030504040204" pitchFamily="50" charset="-128"/>
                  <a:ea typeface="メイリオ" panose="020B0604030504040204" pitchFamily="50" charset="-128"/>
                </a:endParaRPr>
              </a:p>
            </p:txBody>
          </p:sp>
          <p:sp>
            <p:nvSpPr>
              <p:cNvPr id="41" name="円/楕円 29">
                <a:extLst>
                  <a:ext uri="{FF2B5EF4-FFF2-40B4-BE49-F238E27FC236}">
                    <a16:creationId xmlns:a16="http://schemas.microsoft.com/office/drawing/2014/main" id="{835A4931-0258-F91E-2FE0-DCBC930B6762}"/>
                  </a:ext>
                </a:extLst>
              </p:cNvPr>
              <p:cNvSpPr/>
              <p:nvPr/>
            </p:nvSpPr>
            <p:spPr>
              <a:xfrm>
                <a:off x="-5018132" y="5232276"/>
                <a:ext cx="640226" cy="356436"/>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b="1" dirty="0">
                    <a:latin typeface="Meiryo UI" panose="020B0604030504040204" pitchFamily="50" charset="-128"/>
                    <a:ea typeface="Meiryo UI" panose="020B0604030504040204" pitchFamily="50" charset="-128"/>
                  </a:rPr>
                  <a:t>第</a:t>
                </a:r>
                <a:r>
                  <a:rPr lang="en-US" altLang="ja-JP" sz="1600" b="1" dirty="0">
                    <a:latin typeface="Meiryo UI" panose="020B0604030504040204" pitchFamily="50" charset="-128"/>
                    <a:ea typeface="Meiryo UI" panose="020B0604030504040204" pitchFamily="50" charset="-128"/>
                  </a:rPr>
                  <a:t>3</a:t>
                </a:r>
                <a:r>
                  <a:rPr lang="ja-JP" altLang="en-US" sz="1200" b="1" dirty="0">
                    <a:latin typeface="Meiryo UI" panose="020B0604030504040204" pitchFamily="50" charset="-128"/>
                    <a:ea typeface="Meiryo UI" panose="020B0604030504040204" pitchFamily="50" charset="-128"/>
                  </a:rPr>
                  <a:t>回</a:t>
                </a:r>
              </a:p>
            </p:txBody>
          </p:sp>
        </p:grpSp>
        <p:sp>
          <p:nvSpPr>
            <p:cNvPr id="43" name="テキスト ボックス 42">
              <a:extLst>
                <a:ext uri="{FF2B5EF4-FFF2-40B4-BE49-F238E27FC236}">
                  <a16:creationId xmlns:a16="http://schemas.microsoft.com/office/drawing/2014/main" id="{779E20D6-1C65-79EB-72BE-8C6362E71CD0}"/>
                </a:ext>
              </a:extLst>
            </p:cNvPr>
            <p:cNvSpPr txBox="1"/>
            <p:nvPr/>
          </p:nvSpPr>
          <p:spPr>
            <a:xfrm>
              <a:off x="-1348108" y="5273027"/>
              <a:ext cx="3331114" cy="759182"/>
            </a:xfrm>
            <a:prstGeom prst="rect">
              <a:avLst/>
            </a:prstGeom>
            <a:noFill/>
          </p:spPr>
          <p:txBody>
            <a:bodyPr wrap="square" rtlCol="0" anchor="ctr">
              <a:spAutoFit/>
            </a:bodyPr>
            <a:lstStyle/>
            <a:p>
              <a:pPr>
                <a:lnSpc>
                  <a:spcPts val="1300"/>
                </a:lnSpc>
              </a:pPr>
              <a:r>
                <a:rPr lang="ja-JP" altLang="en-US" sz="1000" dirty="0">
                  <a:latin typeface="メイリオ" panose="020B0604030504040204" pitchFamily="50" charset="-128"/>
                  <a:ea typeface="メイリオ" panose="020B0604030504040204" pitchFamily="50" charset="-128"/>
                </a:rPr>
                <a:t> ▶経営理念実現のために取り組むべき事業を検討する</a:t>
              </a:r>
            </a:p>
            <a:p>
              <a:pPr>
                <a:lnSpc>
                  <a:spcPts val="1300"/>
                </a:lnSpc>
              </a:pPr>
              <a:r>
                <a:rPr lang="ja-JP" altLang="en-US" sz="1000" dirty="0">
                  <a:latin typeface="メイリオ" panose="020B0604030504040204" pitchFamily="50" charset="-128"/>
                  <a:ea typeface="メイリオ" panose="020B0604030504040204" pitchFamily="50" charset="-128"/>
                </a:rPr>
                <a:t> ▶事業の確実性を検証する</a:t>
              </a:r>
            </a:p>
            <a:p>
              <a:pPr>
                <a:lnSpc>
                  <a:spcPts val="1300"/>
                </a:lnSpc>
              </a:pPr>
              <a:r>
                <a:rPr lang="ja-JP" altLang="en-US" sz="1000" dirty="0">
                  <a:latin typeface="メイリオ" panose="020B0604030504040204" pitchFamily="50" charset="-128"/>
                  <a:ea typeface="メイリオ" panose="020B0604030504040204" pitchFamily="50" charset="-128"/>
                </a:rPr>
                <a:t> ▶数値計画を考える</a:t>
              </a:r>
            </a:p>
            <a:p>
              <a:pPr>
                <a:lnSpc>
                  <a:spcPts val="1300"/>
                </a:lnSpc>
              </a:pPr>
              <a:r>
                <a:rPr lang="ja-JP" altLang="en-US" sz="1000" dirty="0">
                  <a:latin typeface="メイリオ" panose="020B0604030504040204" pitchFamily="50" charset="-128"/>
                  <a:ea typeface="メイリオ" panose="020B0604030504040204" pitchFamily="50" charset="-128"/>
                </a:rPr>
                <a:t> ▶事業課題の解決策を考える</a:t>
              </a:r>
            </a:p>
          </p:txBody>
        </p:sp>
        <p:grpSp>
          <p:nvGrpSpPr>
            <p:cNvPr id="14" name="グループ化 13">
              <a:extLst>
                <a:ext uri="{FF2B5EF4-FFF2-40B4-BE49-F238E27FC236}">
                  <a16:creationId xmlns:a16="http://schemas.microsoft.com/office/drawing/2014/main" id="{BC8292AE-0DD6-81D8-B055-DE297F565DC3}"/>
                </a:ext>
              </a:extLst>
            </p:cNvPr>
            <p:cNvGrpSpPr/>
            <p:nvPr/>
          </p:nvGrpSpPr>
          <p:grpSpPr>
            <a:xfrm>
              <a:off x="-3606205" y="3692393"/>
              <a:ext cx="4969470" cy="387671"/>
              <a:chOff x="-4993473" y="4011744"/>
              <a:chExt cx="4969470" cy="387671"/>
            </a:xfrm>
          </p:grpSpPr>
          <p:sp>
            <p:nvSpPr>
              <p:cNvPr id="9" name="テキスト ボックス 8">
                <a:extLst>
                  <a:ext uri="{FF2B5EF4-FFF2-40B4-BE49-F238E27FC236}">
                    <a16:creationId xmlns:a16="http://schemas.microsoft.com/office/drawing/2014/main" id="{BD3A63B5-1D4A-F7BF-5536-260D65E110B3}"/>
                  </a:ext>
                </a:extLst>
              </p:cNvPr>
              <p:cNvSpPr txBox="1"/>
              <p:nvPr/>
            </p:nvSpPr>
            <p:spPr>
              <a:xfrm>
                <a:off x="-4344003" y="4091638"/>
                <a:ext cx="4320000" cy="307777"/>
              </a:xfrm>
              <a:prstGeom prst="rect">
                <a:avLst/>
              </a:prstGeom>
              <a:noFill/>
            </p:spPr>
            <p:txBody>
              <a:bodyPr wrap="square" rtlCol="0" anchor="ctr">
                <a:spAutoFit/>
              </a:bodyPr>
              <a:lstStyle/>
              <a:p>
                <a:r>
                  <a:rPr lang="ja-JP" altLang="en-US" sz="1400" b="1" dirty="0">
                    <a:latin typeface="メイリオ" panose="020B0604030504040204" pitchFamily="50" charset="-128"/>
                    <a:ea typeface="メイリオ" panose="020B0604030504040204" pitchFamily="50" charset="-128"/>
                  </a:rPr>
                  <a:t>ポイントで掴む財務分析</a:t>
                </a:r>
                <a:endParaRPr lang="en-US" altLang="ja-JP" sz="900" b="1" dirty="0">
                  <a:solidFill>
                    <a:srgbClr val="00B050"/>
                  </a:solidFill>
                  <a:latin typeface="メイリオ" panose="020B0604030504040204" pitchFamily="50" charset="-128"/>
                  <a:ea typeface="メイリオ" panose="020B0604030504040204" pitchFamily="50" charset="-128"/>
                </a:endParaRPr>
              </a:p>
            </p:txBody>
          </p:sp>
          <p:sp>
            <p:nvSpPr>
              <p:cNvPr id="11" name="円/楕円 29">
                <a:extLst>
                  <a:ext uri="{FF2B5EF4-FFF2-40B4-BE49-F238E27FC236}">
                    <a16:creationId xmlns:a16="http://schemas.microsoft.com/office/drawing/2014/main" id="{76ED7FE8-203F-94AD-8C93-BE8993DC292A}"/>
                  </a:ext>
                </a:extLst>
              </p:cNvPr>
              <p:cNvSpPr/>
              <p:nvPr/>
            </p:nvSpPr>
            <p:spPr>
              <a:xfrm>
                <a:off x="-4993473" y="4011744"/>
                <a:ext cx="640226" cy="356436"/>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b="1" dirty="0">
                    <a:latin typeface="Meiryo UI" panose="020B0604030504040204" pitchFamily="50" charset="-128"/>
                    <a:ea typeface="Meiryo UI" panose="020B0604030504040204" pitchFamily="50" charset="-128"/>
                  </a:rPr>
                  <a:t>第</a:t>
                </a:r>
                <a:r>
                  <a:rPr lang="en-US" altLang="ja-JP" sz="1600" b="1" dirty="0">
                    <a:latin typeface="Meiryo UI" panose="020B0604030504040204" pitchFamily="50" charset="-128"/>
                    <a:ea typeface="Meiryo UI" panose="020B0604030504040204" pitchFamily="50" charset="-128"/>
                  </a:rPr>
                  <a:t>2</a:t>
                </a:r>
                <a:r>
                  <a:rPr lang="ja-JP" altLang="en-US" sz="1200" b="1" dirty="0">
                    <a:latin typeface="Meiryo UI" panose="020B0604030504040204" pitchFamily="50" charset="-128"/>
                    <a:ea typeface="Meiryo UI" panose="020B0604030504040204" pitchFamily="50" charset="-128"/>
                  </a:rPr>
                  <a:t>回</a:t>
                </a:r>
              </a:p>
            </p:txBody>
          </p:sp>
        </p:grpSp>
        <p:sp>
          <p:nvSpPr>
            <p:cNvPr id="12" name="テキスト ボックス 11">
              <a:extLst>
                <a:ext uri="{FF2B5EF4-FFF2-40B4-BE49-F238E27FC236}">
                  <a16:creationId xmlns:a16="http://schemas.microsoft.com/office/drawing/2014/main" id="{143FA8B5-C2FE-82EE-2429-201D5513D820}"/>
                </a:ext>
              </a:extLst>
            </p:cNvPr>
            <p:cNvSpPr txBox="1"/>
            <p:nvPr/>
          </p:nvSpPr>
          <p:spPr>
            <a:xfrm>
              <a:off x="-1348108" y="4120899"/>
              <a:ext cx="2962436" cy="759182"/>
            </a:xfrm>
            <a:prstGeom prst="rect">
              <a:avLst/>
            </a:prstGeom>
            <a:noFill/>
          </p:spPr>
          <p:txBody>
            <a:bodyPr wrap="square" rtlCol="0" anchor="ctr">
              <a:spAutoFit/>
            </a:bodyPr>
            <a:lstStyle/>
            <a:p>
              <a:pPr>
                <a:lnSpc>
                  <a:spcPts val="1300"/>
                </a:lnSpc>
              </a:pPr>
              <a:r>
                <a:rPr lang="ja-JP" altLang="en-US" sz="1000" dirty="0">
                  <a:latin typeface="メイリオ" panose="020B0604030504040204" pitchFamily="50" charset="-128"/>
                  <a:ea typeface="メイリオ" panose="020B0604030504040204" pitchFamily="50" charset="-128"/>
                </a:rPr>
                <a:t> ▶決算書の構造を知る</a:t>
              </a:r>
            </a:p>
            <a:p>
              <a:pPr>
                <a:lnSpc>
                  <a:spcPts val="1300"/>
                </a:lnSpc>
              </a:pPr>
              <a:r>
                <a:rPr lang="ja-JP" altLang="en-US" sz="1000" dirty="0">
                  <a:latin typeface="メイリオ" panose="020B0604030504040204" pitchFamily="50" charset="-128"/>
                  <a:ea typeface="メイリオ" panose="020B0604030504040204" pitchFamily="50" charset="-128"/>
                </a:rPr>
                <a:t> ▶経営者に知っておいてほしい財務分析の基本</a:t>
              </a:r>
            </a:p>
            <a:p>
              <a:pPr>
                <a:lnSpc>
                  <a:spcPts val="1300"/>
                </a:lnSpc>
              </a:pPr>
              <a:r>
                <a:rPr lang="ja-JP" altLang="en-US" sz="1000" dirty="0">
                  <a:latin typeface="メイリオ" panose="020B0604030504040204" pitchFamily="50" charset="-128"/>
                  <a:ea typeface="メイリオ" panose="020B0604030504040204" pitchFamily="50" charset="-128"/>
                </a:rPr>
                <a:t> ▶キャッシュフロー計算書の基礎知識</a:t>
              </a:r>
            </a:p>
            <a:p>
              <a:pPr>
                <a:lnSpc>
                  <a:spcPts val="1300"/>
                </a:lnSpc>
              </a:pPr>
              <a:r>
                <a:rPr lang="ja-JP" altLang="en-US" sz="1000" dirty="0">
                  <a:latin typeface="メイリオ" panose="020B0604030504040204" pitchFamily="50" charset="-128"/>
                  <a:ea typeface="メイリオ" panose="020B0604030504040204" pitchFamily="50" charset="-128"/>
                </a:rPr>
                <a:t> ▶損益計算書と資金繰表の違いを知る</a:t>
              </a:r>
            </a:p>
          </p:txBody>
        </p:sp>
        <p:sp>
          <p:nvSpPr>
            <p:cNvPr id="16" name="テキスト ボックス 15">
              <a:extLst>
                <a:ext uri="{FF2B5EF4-FFF2-40B4-BE49-F238E27FC236}">
                  <a16:creationId xmlns:a16="http://schemas.microsoft.com/office/drawing/2014/main" id="{2E0116B1-FA1E-3CF9-BAC0-3313D7EE66D3}"/>
                </a:ext>
              </a:extLst>
            </p:cNvPr>
            <p:cNvSpPr txBox="1"/>
            <p:nvPr/>
          </p:nvSpPr>
          <p:spPr>
            <a:xfrm>
              <a:off x="-3655524" y="4018043"/>
              <a:ext cx="2568708" cy="783035"/>
            </a:xfrm>
            <a:prstGeom prst="rect">
              <a:avLst/>
            </a:prstGeom>
            <a:noFill/>
          </p:spPr>
          <p:txBody>
            <a:bodyPr wrap="square" rtlCol="0" anchor="ctr">
              <a:spAutoFit/>
            </a:bodyPr>
            <a:lstStyle/>
            <a:p>
              <a:pPr>
                <a:lnSpc>
                  <a:spcPct val="130000"/>
                </a:lnSpc>
              </a:pPr>
              <a:r>
                <a:rPr lang="ja-JP" altLang="en-US" sz="2400" b="1" dirty="0">
                  <a:latin typeface="Meiryo UI" panose="020B0604030504040204" pitchFamily="50" charset="-128"/>
                  <a:ea typeface="Meiryo UI" panose="020B0604030504040204" pitchFamily="50" charset="-128"/>
                </a:rPr>
                <a:t>　</a:t>
              </a:r>
              <a:r>
                <a:rPr lang="en-US" altLang="ja-JP" sz="2400" b="1" dirty="0">
                  <a:latin typeface="Meiryo UI" panose="020B0604030504040204" pitchFamily="50" charset="-128"/>
                  <a:ea typeface="Meiryo UI" panose="020B0604030504040204" pitchFamily="50" charset="-128"/>
                </a:rPr>
                <a:t>1</a:t>
              </a:r>
              <a:r>
                <a:rPr lang="ja-JP" altLang="en-US" sz="1200" b="1" dirty="0">
                  <a:latin typeface="Meiryo UI" panose="020B0604030504040204" pitchFamily="50" charset="-128"/>
                  <a:ea typeface="Meiryo UI" panose="020B0604030504040204" pitchFamily="50" charset="-128"/>
                </a:rPr>
                <a:t>月</a:t>
              </a:r>
              <a:r>
                <a:rPr lang="en-US" altLang="ja-JP" sz="2400" b="1" dirty="0">
                  <a:latin typeface="Meiryo UI" panose="020B0604030504040204" pitchFamily="50" charset="-128"/>
                  <a:ea typeface="Meiryo UI" panose="020B0604030504040204" pitchFamily="50" charset="-128"/>
                </a:rPr>
                <a:t>29</a:t>
              </a:r>
              <a:r>
                <a:rPr lang="ja-JP" altLang="en-US" sz="1200" b="1" dirty="0">
                  <a:latin typeface="Meiryo UI" panose="020B0604030504040204" pitchFamily="50" charset="-128"/>
                  <a:ea typeface="Meiryo UI" panose="020B0604030504040204" pitchFamily="50" charset="-128"/>
                </a:rPr>
                <a:t>日（水）</a:t>
              </a:r>
              <a:endParaRPr lang="en-US" altLang="ja-JP" sz="1200" b="1" dirty="0">
                <a:latin typeface="Meiryo UI" panose="020B0604030504040204" pitchFamily="50" charset="-128"/>
                <a:ea typeface="Meiryo UI" panose="020B0604030504040204" pitchFamily="50" charset="-128"/>
              </a:endParaRPr>
            </a:p>
            <a:p>
              <a:pPr>
                <a:lnSpc>
                  <a:spcPct val="130000"/>
                </a:lnSpc>
              </a:pPr>
              <a:r>
                <a:rPr lang="en-US" altLang="ja-JP" sz="1200" b="1" dirty="0">
                  <a:solidFill>
                    <a:srgbClr val="956134"/>
                  </a:solidFill>
                  <a:latin typeface="Meiryo UI" panose="020B0604030504040204" pitchFamily="50" charset="-128"/>
                  <a:ea typeface="Meiryo UI" panose="020B0604030504040204" pitchFamily="50" charset="-128"/>
                </a:rPr>
                <a:t>14:00</a:t>
              </a:r>
              <a:r>
                <a:rPr lang="ja-JP" altLang="en-US" sz="1200" b="1" dirty="0">
                  <a:solidFill>
                    <a:srgbClr val="956134"/>
                  </a:solidFill>
                  <a:latin typeface="Meiryo UI" panose="020B0604030504040204" pitchFamily="50" charset="-128"/>
                  <a:ea typeface="Meiryo UI" panose="020B0604030504040204" pitchFamily="50" charset="-128"/>
                </a:rPr>
                <a:t>～</a:t>
              </a:r>
              <a:r>
                <a:rPr lang="en-US" altLang="ja-JP" sz="1200" b="1" dirty="0">
                  <a:solidFill>
                    <a:srgbClr val="956134"/>
                  </a:solidFill>
                  <a:latin typeface="Meiryo UI" panose="020B0604030504040204" pitchFamily="50" charset="-128"/>
                  <a:ea typeface="Meiryo UI" panose="020B0604030504040204" pitchFamily="50" charset="-128"/>
                </a:rPr>
                <a:t>16:00</a:t>
              </a:r>
            </a:p>
          </p:txBody>
        </p:sp>
        <p:sp>
          <p:nvSpPr>
            <p:cNvPr id="17" name="テキスト ボックス 16">
              <a:extLst>
                <a:ext uri="{FF2B5EF4-FFF2-40B4-BE49-F238E27FC236}">
                  <a16:creationId xmlns:a16="http://schemas.microsoft.com/office/drawing/2014/main" id="{34A665A5-8240-A977-AC90-692CCA214A27}"/>
                </a:ext>
              </a:extLst>
            </p:cNvPr>
            <p:cNvSpPr txBox="1"/>
            <p:nvPr/>
          </p:nvSpPr>
          <p:spPr>
            <a:xfrm>
              <a:off x="-3655524" y="5205606"/>
              <a:ext cx="2568708" cy="783035"/>
            </a:xfrm>
            <a:prstGeom prst="rect">
              <a:avLst/>
            </a:prstGeom>
            <a:noFill/>
          </p:spPr>
          <p:txBody>
            <a:bodyPr wrap="square" rtlCol="0" anchor="ctr">
              <a:spAutoFit/>
            </a:bodyPr>
            <a:lstStyle/>
            <a:p>
              <a:pPr>
                <a:lnSpc>
                  <a:spcPct val="130000"/>
                </a:lnSpc>
              </a:pPr>
              <a:r>
                <a:rPr lang="ja-JP" altLang="en-US" sz="2400" b="1" dirty="0">
                  <a:latin typeface="Meiryo UI" panose="020B0604030504040204" pitchFamily="50" charset="-128"/>
                  <a:ea typeface="Meiryo UI" panose="020B0604030504040204" pitchFamily="50" charset="-128"/>
                </a:rPr>
                <a:t>　２</a:t>
              </a:r>
              <a:r>
                <a:rPr lang="ja-JP" altLang="en-US" sz="1200" b="1" dirty="0">
                  <a:latin typeface="Meiryo UI" panose="020B0604030504040204" pitchFamily="50" charset="-128"/>
                  <a:ea typeface="Meiryo UI" panose="020B0604030504040204" pitchFamily="50" charset="-128"/>
                </a:rPr>
                <a:t>月</a:t>
              </a:r>
              <a:r>
                <a:rPr lang="ja-JP" altLang="en-US" sz="2400" b="1" dirty="0">
                  <a:latin typeface="Meiryo UI" panose="020B0604030504040204" pitchFamily="50" charset="-128"/>
                  <a:ea typeface="Meiryo UI" panose="020B0604030504040204" pitchFamily="50" charset="-128"/>
                </a:rPr>
                <a:t>５</a:t>
              </a:r>
              <a:r>
                <a:rPr lang="ja-JP" altLang="en-US" sz="1200" b="1" dirty="0">
                  <a:latin typeface="Meiryo UI" panose="020B0604030504040204" pitchFamily="50" charset="-128"/>
                  <a:ea typeface="Meiryo UI" panose="020B0604030504040204" pitchFamily="50" charset="-128"/>
                </a:rPr>
                <a:t>日（水）</a:t>
              </a:r>
              <a:endParaRPr lang="en-US" altLang="ja-JP" sz="1200" b="1" dirty="0">
                <a:latin typeface="Meiryo UI" panose="020B0604030504040204" pitchFamily="50" charset="-128"/>
                <a:ea typeface="Meiryo UI" panose="020B0604030504040204" pitchFamily="50" charset="-128"/>
              </a:endParaRPr>
            </a:p>
            <a:p>
              <a:pPr>
                <a:lnSpc>
                  <a:spcPct val="130000"/>
                </a:lnSpc>
              </a:pPr>
              <a:r>
                <a:rPr lang="en-US" altLang="ja-JP" sz="1200" b="1" dirty="0">
                  <a:solidFill>
                    <a:srgbClr val="956134"/>
                  </a:solidFill>
                  <a:latin typeface="Meiryo UI" panose="020B0604030504040204" pitchFamily="50" charset="-128"/>
                  <a:ea typeface="Meiryo UI" panose="020B0604030504040204" pitchFamily="50" charset="-128"/>
                </a:rPr>
                <a:t>14:00</a:t>
              </a:r>
              <a:r>
                <a:rPr lang="ja-JP" altLang="en-US" sz="1200" b="1" dirty="0">
                  <a:solidFill>
                    <a:srgbClr val="956134"/>
                  </a:solidFill>
                  <a:latin typeface="Meiryo UI" panose="020B0604030504040204" pitchFamily="50" charset="-128"/>
                  <a:ea typeface="Meiryo UI" panose="020B0604030504040204" pitchFamily="50" charset="-128"/>
                </a:rPr>
                <a:t>～</a:t>
              </a:r>
              <a:r>
                <a:rPr lang="en-US" altLang="ja-JP" sz="1200" b="1" dirty="0">
                  <a:solidFill>
                    <a:srgbClr val="956134"/>
                  </a:solidFill>
                  <a:latin typeface="Meiryo UI" panose="020B0604030504040204" pitchFamily="50" charset="-128"/>
                  <a:ea typeface="Meiryo UI" panose="020B0604030504040204" pitchFamily="50" charset="-128"/>
                </a:rPr>
                <a:t>16:00</a:t>
              </a:r>
            </a:p>
          </p:txBody>
        </p:sp>
      </p:grpSp>
      <p:sp>
        <p:nvSpPr>
          <p:cNvPr id="2" name="吹き出し: 円形 1">
            <a:extLst>
              <a:ext uri="{FF2B5EF4-FFF2-40B4-BE49-F238E27FC236}">
                <a16:creationId xmlns:a16="http://schemas.microsoft.com/office/drawing/2014/main" id="{7E0AB7B4-5FB6-E477-A9AD-780A81A3FE58}"/>
              </a:ext>
            </a:extLst>
          </p:cNvPr>
          <p:cNvSpPr/>
          <p:nvPr/>
        </p:nvSpPr>
        <p:spPr>
          <a:xfrm>
            <a:off x="5026928" y="2506380"/>
            <a:ext cx="1065849" cy="686367"/>
          </a:xfrm>
          <a:prstGeom prst="wedgeEllipseCallout">
            <a:avLst>
              <a:gd name="adj1" fmla="val 63807"/>
              <a:gd name="adj2" fmla="val 17270"/>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050" dirty="0">
              <a:solidFill>
                <a:schemeClr val="tx1"/>
              </a:solidFill>
              <a:latin typeface="HG創英角ﾎﾟｯﾌﾟ体" panose="040B0A09000000000000" pitchFamily="49" charset="-128"/>
              <a:ea typeface="HG創英角ﾎﾟｯﾌﾟ体" panose="040B0A09000000000000" pitchFamily="49" charset="-128"/>
            </a:endParaRPr>
          </a:p>
        </p:txBody>
      </p:sp>
      <p:sp>
        <p:nvSpPr>
          <p:cNvPr id="20" name="テキスト ボックス 19">
            <a:extLst>
              <a:ext uri="{FF2B5EF4-FFF2-40B4-BE49-F238E27FC236}">
                <a16:creationId xmlns:a16="http://schemas.microsoft.com/office/drawing/2014/main" id="{FC157CD6-8455-1869-00B1-63D4A66569E4}"/>
              </a:ext>
            </a:extLst>
          </p:cNvPr>
          <p:cNvSpPr txBox="1"/>
          <p:nvPr/>
        </p:nvSpPr>
        <p:spPr>
          <a:xfrm>
            <a:off x="5063117" y="2667311"/>
            <a:ext cx="1057601" cy="430887"/>
          </a:xfrm>
          <a:prstGeom prst="rect">
            <a:avLst/>
          </a:prstGeom>
          <a:noFill/>
        </p:spPr>
        <p:txBody>
          <a:bodyPr wrap="square" rtlCol="0" anchor="ctr">
            <a:spAutoFit/>
          </a:bodyPr>
          <a:lstStyle/>
          <a:p>
            <a:r>
              <a:rPr lang="ja-JP" altLang="en-US" sz="1100" b="1" dirty="0">
                <a:solidFill>
                  <a:srgbClr val="00B050"/>
                </a:solidFill>
                <a:latin typeface="メイリオ" panose="020B0604030504040204" pitchFamily="50" charset="-128"/>
                <a:ea typeface="メイリオ" panose="020B0604030504040204" pitchFamily="50" charset="-128"/>
              </a:rPr>
              <a:t>売上を拡大</a:t>
            </a:r>
            <a:endParaRPr lang="en-US" altLang="ja-JP" sz="1100" b="1" dirty="0">
              <a:solidFill>
                <a:srgbClr val="00B050"/>
              </a:solidFill>
              <a:latin typeface="メイリオ" panose="020B0604030504040204" pitchFamily="50" charset="-128"/>
              <a:ea typeface="メイリオ" panose="020B0604030504040204" pitchFamily="50" charset="-128"/>
            </a:endParaRPr>
          </a:p>
          <a:p>
            <a:r>
              <a:rPr lang="ja-JP" altLang="en-US" sz="1100" b="1" dirty="0">
                <a:solidFill>
                  <a:srgbClr val="00B050"/>
                </a:solidFill>
                <a:latin typeface="メイリオ" panose="020B0604030504040204" pitchFamily="50" charset="-128"/>
                <a:ea typeface="メイリオ" panose="020B0604030504040204" pitchFamily="50" charset="-128"/>
              </a:rPr>
              <a:t>　させたい！</a:t>
            </a:r>
            <a:endParaRPr lang="en-US" altLang="ja-JP" sz="600" b="1" dirty="0">
              <a:solidFill>
                <a:srgbClr val="00B050"/>
              </a:solidFill>
              <a:latin typeface="メイリオ" panose="020B0604030504040204" pitchFamily="50" charset="-128"/>
              <a:ea typeface="メイリオ" panose="020B0604030504040204" pitchFamily="50" charset="-128"/>
            </a:endParaRPr>
          </a:p>
        </p:txBody>
      </p:sp>
      <p:sp>
        <p:nvSpPr>
          <p:cNvPr id="22" name="吹き出し: 円形 21">
            <a:extLst>
              <a:ext uri="{FF2B5EF4-FFF2-40B4-BE49-F238E27FC236}">
                <a16:creationId xmlns:a16="http://schemas.microsoft.com/office/drawing/2014/main" id="{0DCDA511-9B96-F557-7A2B-78F46C3C2F9C}"/>
              </a:ext>
            </a:extLst>
          </p:cNvPr>
          <p:cNvSpPr/>
          <p:nvPr/>
        </p:nvSpPr>
        <p:spPr>
          <a:xfrm>
            <a:off x="6682208" y="3825214"/>
            <a:ext cx="910802" cy="686367"/>
          </a:xfrm>
          <a:prstGeom prst="wedgeEllipseCallout">
            <a:avLst>
              <a:gd name="adj1" fmla="val -56300"/>
              <a:gd name="adj2" fmla="val 19808"/>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050" dirty="0">
              <a:solidFill>
                <a:schemeClr val="tx1"/>
              </a:solidFill>
              <a:latin typeface="HG創英角ﾎﾟｯﾌﾟ体" panose="040B0A09000000000000" pitchFamily="49" charset="-128"/>
              <a:ea typeface="HG創英角ﾎﾟｯﾌﾟ体" panose="040B0A09000000000000" pitchFamily="49" charset="-128"/>
            </a:endParaRPr>
          </a:p>
        </p:txBody>
      </p:sp>
      <p:sp>
        <p:nvSpPr>
          <p:cNvPr id="24" name="テキスト ボックス 23">
            <a:extLst>
              <a:ext uri="{FF2B5EF4-FFF2-40B4-BE49-F238E27FC236}">
                <a16:creationId xmlns:a16="http://schemas.microsoft.com/office/drawing/2014/main" id="{18D0B520-3CC6-4F10-A4BD-5F8E5A2DB318}"/>
              </a:ext>
            </a:extLst>
          </p:cNvPr>
          <p:cNvSpPr txBox="1"/>
          <p:nvPr/>
        </p:nvSpPr>
        <p:spPr>
          <a:xfrm>
            <a:off x="6642354" y="3952953"/>
            <a:ext cx="1057601" cy="430887"/>
          </a:xfrm>
          <a:prstGeom prst="rect">
            <a:avLst/>
          </a:prstGeom>
          <a:noFill/>
        </p:spPr>
        <p:txBody>
          <a:bodyPr wrap="square" rtlCol="0" anchor="ctr">
            <a:spAutoFit/>
          </a:bodyPr>
          <a:lstStyle/>
          <a:p>
            <a:pPr algn="ctr"/>
            <a:r>
              <a:rPr lang="ja-JP" altLang="en-US" sz="1050" b="1" dirty="0">
                <a:solidFill>
                  <a:srgbClr val="00B050"/>
                </a:solidFill>
                <a:latin typeface="メイリオ" panose="020B0604030504040204" pitchFamily="50" charset="-128"/>
                <a:ea typeface="メイリオ" panose="020B0604030504040204" pitchFamily="50" charset="-128"/>
              </a:rPr>
              <a:t>補助金に</a:t>
            </a:r>
            <a:endParaRPr lang="en-US" altLang="ja-JP" sz="1050" b="1" dirty="0">
              <a:solidFill>
                <a:srgbClr val="00B050"/>
              </a:solidFill>
              <a:latin typeface="メイリオ" panose="020B0604030504040204" pitchFamily="50" charset="-128"/>
              <a:ea typeface="メイリオ" panose="020B0604030504040204" pitchFamily="50" charset="-128"/>
            </a:endParaRPr>
          </a:p>
          <a:p>
            <a:pPr algn="ctr"/>
            <a:r>
              <a:rPr lang="ja-JP" altLang="en-US" sz="1050" b="1" dirty="0">
                <a:solidFill>
                  <a:srgbClr val="00B050"/>
                </a:solidFill>
                <a:latin typeface="メイリオ" panose="020B0604030504040204" pitchFamily="50" charset="-128"/>
                <a:ea typeface="メイリオ" panose="020B0604030504040204" pitchFamily="50" charset="-128"/>
              </a:rPr>
              <a:t>チャレンジ！</a:t>
            </a:r>
            <a:endParaRPr lang="en-US" altLang="ja-JP" sz="1050" b="1" dirty="0">
              <a:solidFill>
                <a:srgbClr val="00B050"/>
              </a:solidFill>
              <a:latin typeface="メイリオ" panose="020B0604030504040204" pitchFamily="50" charset="-128"/>
              <a:ea typeface="メイリオ" panose="020B0604030504040204" pitchFamily="50" charset="-128"/>
            </a:endParaRPr>
          </a:p>
        </p:txBody>
      </p:sp>
      <p:sp>
        <p:nvSpPr>
          <p:cNvPr id="28" name="テキスト ボックス 27">
            <a:extLst>
              <a:ext uri="{FF2B5EF4-FFF2-40B4-BE49-F238E27FC236}">
                <a16:creationId xmlns:a16="http://schemas.microsoft.com/office/drawing/2014/main" id="{5E5C2EC9-3EF0-07F4-372C-2F381FE8FE7C}"/>
              </a:ext>
            </a:extLst>
          </p:cNvPr>
          <p:cNvSpPr txBox="1"/>
          <p:nvPr/>
        </p:nvSpPr>
        <p:spPr>
          <a:xfrm>
            <a:off x="6430774" y="9040101"/>
            <a:ext cx="1318706" cy="458331"/>
          </a:xfrm>
          <a:prstGeom prst="rect">
            <a:avLst/>
          </a:prstGeom>
          <a:noFill/>
        </p:spPr>
        <p:txBody>
          <a:bodyPr wrap="square" rtlCol="0">
            <a:spAutoFit/>
          </a:bodyPr>
          <a:lstStyle/>
          <a:p>
            <a:pPr algn="ctr"/>
            <a:r>
              <a:rPr lang="ja-JP" altLang="en-US" sz="1189" spc="44" dirty="0">
                <a:latin typeface="メイリオ" panose="020B0604030504040204" pitchFamily="50" charset="-128"/>
                <a:ea typeface="メイリオ" panose="020B0604030504040204" pitchFamily="50" charset="-128"/>
              </a:rPr>
              <a:t>申込フォームは</a:t>
            </a:r>
            <a:endParaRPr lang="en-US" altLang="ja-JP" sz="1189" spc="44" dirty="0">
              <a:latin typeface="メイリオ" panose="020B0604030504040204" pitchFamily="50" charset="-128"/>
              <a:ea typeface="メイリオ" panose="020B0604030504040204" pitchFamily="50" charset="-128"/>
            </a:endParaRPr>
          </a:p>
          <a:p>
            <a:pPr algn="ctr"/>
            <a:r>
              <a:rPr lang="ja-JP" altLang="en-US" sz="1189" spc="44" dirty="0">
                <a:latin typeface="メイリオ" panose="020B0604030504040204" pitchFamily="50" charset="-128"/>
                <a:ea typeface="メイリオ" panose="020B0604030504040204" pitchFamily="50" charset="-128"/>
              </a:rPr>
              <a:t>こちら</a:t>
            </a:r>
          </a:p>
        </p:txBody>
      </p:sp>
      <p:pic>
        <p:nvPicPr>
          <p:cNvPr id="30" name="図 29">
            <a:extLst>
              <a:ext uri="{FF2B5EF4-FFF2-40B4-BE49-F238E27FC236}">
                <a16:creationId xmlns:a16="http://schemas.microsoft.com/office/drawing/2014/main" id="{D804A96B-85DC-84B9-BC8C-848C96A647FC}"/>
              </a:ext>
            </a:extLst>
          </p:cNvPr>
          <p:cNvPicPr>
            <a:picLocks noChangeAspect="1"/>
          </p:cNvPicPr>
          <p:nvPr/>
        </p:nvPicPr>
        <p:blipFill>
          <a:blip r:embed="rId6"/>
          <a:stretch>
            <a:fillRect/>
          </a:stretch>
        </p:blipFill>
        <p:spPr>
          <a:xfrm>
            <a:off x="6584430" y="9536721"/>
            <a:ext cx="1011394" cy="1011394"/>
          </a:xfrm>
          <a:prstGeom prst="rect">
            <a:avLst/>
          </a:prstGeom>
          <a:ln>
            <a:solidFill>
              <a:schemeClr val="tx1"/>
            </a:solidFill>
          </a:ln>
        </p:spPr>
      </p:pic>
      <p:sp>
        <p:nvSpPr>
          <p:cNvPr id="29" name="テキスト ボックス 28">
            <a:extLst>
              <a:ext uri="{FF2B5EF4-FFF2-40B4-BE49-F238E27FC236}">
                <a16:creationId xmlns:a16="http://schemas.microsoft.com/office/drawing/2014/main" id="{4CB3D41B-62A2-80A9-CBB0-EB6214ED2B81}"/>
              </a:ext>
            </a:extLst>
          </p:cNvPr>
          <p:cNvSpPr txBox="1"/>
          <p:nvPr/>
        </p:nvSpPr>
        <p:spPr bwMode="auto">
          <a:xfrm>
            <a:off x="466200" y="2866674"/>
            <a:ext cx="477328" cy="276999"/>
          </a:xfrm>
          <a:prstGeom prst="rect">
            <a:avLst/>
          </a:prstGeom>
          <a:noFill/>
          <a:ln>
            <a:noFill/>
          </a:ln>
        </p:spPr>
        <p:txBody>
          <a:bodyPr wrap="square" rtlCol="0">
            <a:spAutoFit/>
          </a:bodyPr>
          <a:lstStyle/>
          <a:p>
            <a:r>
              <a:rPr lang="en-US" altLang="ja-JP" sz="1200" b="1" dirty="0">
                <a:latin typeface="Meiryo UI" panose="020B0604030504040204" pitchFamily="50" charset="-128"/>
                <a:ea typeface="Meiryo UI" panose="020B0604030504040204" pitchFamily="50" charset="-128"/>
              </a:rPr>
              <a:t>R</a:t>
            </a:r>
            <a:r>
              <a:rPr lang="ja-JP" altLang="en-US" sz="1200" b="1" dirty="0">
                <a:latin typeface="Meiryo UI" panose="020B0604030504040204" pitchFamily="50" charset="-128"/>
                <a:ea typeface="Meiryo UI" panose="020B0604030504040204" pitchFamily="50" charset="-128"/>
              </a:rPr>
              <a:t>７</a:t>
            </a:r>
            <a:endParaRPr lang="zh-TW" altLang="en-US" sz="1200" b="1" dirty="0">
              <a:latin typeface="Meiryo UI" panose="020B0604030504040204" pitchFamily="50" charset="-128"/>
              <a:ea typeface="Meiryo UI" panose="020B0604030504040204" pitchFamily="50" charset="-128"/>
            </a:endParaRPr>
          </a:p>
        </p:txBody>
      </p:sp>
      <p:sp>
        <p:nvSpPr>
          <p:cNvPr id="31" name="テキスト ボックス 30">
            <a:extLst>
              <a:ext uri="{FF2B5EF4-FFF2-40B4-BE49-F238E27FC236}">
                <a16:creationId xmlns:a16="http://schemas.microsoft.com/office/drawing/2014/main" id="{F7FA1DC8-818A-C0A0-ACA3-4B2422B60017}"/>
              </a:ext>
            </a:extLst>
          </p:cNvPr>
          <p:cNvSpPr txBox="1"/>
          <p:nvPr/>
        </p:nvSpPr>
        <p:spPr bwMode="auto">
          <a:xfrm>
            <a:off x="466561" y="4073459"/>
            <a:ext cx="477328" cy="276999"/>
          </a:xfrm>
          <a:prstGeom prst="rect">
            <a:avLst/>
          </a:prstGeom>
          <a:noFill/>
          <a:ln>
            <a:noFill/>
          </a:ln>
        </p:spPr>
        <p:txBody>
          <a:bodyPr wrap="square" rtlCol="0">
            <a:spAutoFit/>
          </a:bodyPr>
          <a:lstStyle/>
          <a:p>
            <a:r>
              <a:rPr lang="en-US" altLang="ja-JP" sz="1200" b="1" dirty="0">
                <a:latin typeface="Meiryo UI" panose="020B0604030504040204" pitchFamily="50" charset="-128"/>
                <a:ea typeface="Meiryo UI" panose="020B0604030504040204" pitchFamily="50" charset="-128"/>
              </a:rPr>
              <a:t>R</a:t>
            </a:r>
            <a:r>
              <a:rPr lang="ja-JP" altLang="en-US" sz="1200" b="1" dirty="0">
                <a:latin typeface="Meiryo UI" panose="020B0604030504040204" pitchFamily="50" charset="-128"/>
                <a:ea typeface="Meiryo UI" panose="020B0604030504040204" pitchFamily="50" charset="-128"/>
              </a:rPr>
              <a:t>７</a:t>
            </a:r>
            <a:endParaRPr lang="zh-TW" altLang="en-US" sz="1200" b="1" dirty="0">
              <a:latin typeface="Meiryo UI" panose="020B0604030504040204" pitchFamily="50" charset="-128"/>
              <a:ea typeface="Meiryo UI" panose="020B0604030504040204" pitchFamily="50" charset="-128"/>
            </a:endParaRPr>
          </a:p>
        </p:txBody>
      </p:sp>
      <p:sp>
        <p:nvSpPr>
          <p:cNvPr id="32" name="テキスト ボックス 31">
            <a:extLst>
              <a:ext uri="{FF2B5EF4-FFF2-40B4-BE49-F238E27FC236}">
                <a16:creationId xmlns:a16="http://schemas.microsoft.com/office/drawing/2014/main" id="{FEFE00C2-408E-6AC3-9C4C-9960DB41D8D1}"/>
              </a:ext>
            </a:extLst>
          </p:cNvPr>
          <p:cNvSpPr txBox="1"/>
          <p:nvPr/>
        </p:nvSpPr>
        <p:spPr bwMode="auto">
          <a:xfrm>
            <a:off x="466200" y="5258901"/>
            <a:ext cx="477328" cy="276999"/>
          </a:xfrm>
          <a:prstGeom prst="rect">
            <a:avLst/>
          </a:prstGeom>
          <a:noFill/>
          <a:ln>
            <a:noFill/>
          </a:ln>
        </p:spPr>
        <p:txBody>
          <a:bodyPr wrap="square" rtlCol="0">
            <a:spAutoFit/>
          </a:bodyPr>
          <a:lstStyle/>
          <a:p>
            <a:r>
              <a:rPr lang="en-US" altLang="ja-JP" sz="1200" b="1" dirty="0">
                <a:latin typeface="Meiryo UI" panose="020B0604030504040204" pitchFamily="50" charset="-128"/>
                <a:ea typeface="Meiryo UI" panose="020B0604030504040204" pitchFamily="50" charset="-128"/>
              </a:rPr>
              <a:t>R</a:t>
            </a:r>
            <a:r>
              <a:rPr lang="ja-JP" altLang="en-US" sz="1200" b="1" dirty="0">
                <a:latin typeface="Meiryo UI" panose="020B0604030504040204" pitchFamily="50" charset="-128"/>
                <a:ea typeface="Meiryo UI" panose="020B0604030504040204" pitchFamily="50" charset="-128"/>
              </a:rPr>
              <a:t>７</a:t>
            </a:r>
            <a:endParaRPr lang="zh-TW" altLang="en-US" sz="1200" b="1"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913536540"/>
      </p:ext>
    </p:extLst>
  </p:cSld>
  <p:clrMapOvr>
    <a:masterClrMapping/>
  </p:clrMapOvr>
</p:sld>
</file>

<file path=ppt/theme/theme1.xml><?xml version="1.0" encoding="utf-8"?>
<a:theme xmlns:a="http://schemas.openxmlformats.org/drawingml/2006/main" name="Office ​​テーマ">
  <a:themeElements>
    <a:clrScheme name="シック">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2022_チラシ案_経営分析事業計画策定支援セミナー" id="{02BF2BF9-9B91-4B84-A6A0-351D53B739E2}" vid="{F9E472B1-34D2-4D82-8AB8-C6770D6BADBB}"/>
    </a:ext>
  </a:extLst>
</a:theme>
</file>

<file path=docProps/app.xml><?xml version="1.0" encoding="utf-8"?>
<Properties xmlns="http://schemas.openxmlformats.org/officeDocument/2006/extended-properties" xmlns:vt="http://schemas.openxmlformats.org/officeDocument/2006/docPropsVTypes">
  <Template>2022_チラシ案_経営分析事業計画策定セミナー_詳細カリキュラム有</Template>
  <TotalTime>618</TotalTime>
  <Words>552</Words>
  <Application>Microsoft Office PowerPoint</Application>
  <PresentationFormat>ユーザー設定</PresentationFormat>
  <Paragraphs>66</Paragraphs>
  <Slides>1</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1</vt:i4>
      </vt:variant>
    </vt:vector>
  </HeadingPairs>
  <TitlesOfParts>
    <vt:vector size="9" baseType="lpstr">
      <vt:lpstr>ＤＦＧ平成ゴシック体W5</vt:lpstr>
      <vt:lpstr>HGP創英角ﾎﾟｯﾌﾟ体</vt:lpstr>
      <vt:lpstr>HG創英角ﾎﾟｯﾌﾟ体</vt:lpstr>
      <vt:lpstr>Meiryo UI</vt:lpstr>
      <vt:lpstr>メイリオ</vt:lpstr>
      <vt:lpstr>Arial</vt:lpstr>
      <vt:lpstr>Calibri</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hal 046</dc:creator>
  <cp:lastModifiedBy>user</cp:lastModifiedBy>
  <cp:revision>47</cp:revision>
  <cp:lastPrinted>2024-11-28T00:24:16Z</cp:lastPrinted>
  <dcterms:created xsi:type="dcterms:W3CDTF">2022-04-04T05:57:03Z</dcterms:created>
  <dcterms:modified xsi:type="dcterms:W3CDTF">2024-11-28T00:26:02Z</dcterms:modified>
</cp:coreProperties>
</file>